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5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5" r:id="rId3"/>
    <p:sldId id="308" r:id="rId4"/>
    <p:sldId id="306" r:id="rId5"/>
    <p:sldId id="312" r:id="rId6"/>
    <p:sldId id="299" r:id="rId7"/>
    <p:sldId id="305" r:id="rId8"/>
    <p:sldId id="303" r:id="rId9"/>
    <p:sldId id="311" r:id="rId10"/>
    <p:sldId id="302" r:id="rId11"/>
    <p:sldId id="310" r:id="rId12"/>
    <p:sldId id="30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8EC20E35-A176-4012-BC5E-935CFFF8708E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top>
            <a:ln w="2540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2540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7E7E7"/>
          </a:solidFill>
        </a:fill>
      </a:tcStyle>
    </a:band1H>
    <a:band1V>
      <a:tcStyle>
        <a:tcBdr/>
        <a:fill>
          <a:solidFill>
            <a:srgbClr val="E7E7E7"/>
          </a:solidFill>
        </a:fill>
      </a:tcStyle>
    </a:band1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2540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000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dnabena.NGF\Documents\IGR%20DATA%20DASHBOARD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nabena.NGF\Documents\24052017%20FSP%20Questionnaire%20Summary%20with%20Cha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nabena.NGF.000\Documents\DEBT%20SUSTAINABILITY%20ANALYSI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abena.NGF.000\Documents\DEBT%20SUSTAINABILITY%20ANALYSIS%20updated%20for%202017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Sheet11!$A$8</c:f>
              <c:strCache>
                <c:ptCount val="1"/>
                <c:pt idx="0">
                  <c:v>Oil Revenue </c:v>
                </c:pt>
              </c:strCache>
            </c:strRef>
          </c:tx>
          <c:spPr>
            <a:ln w="2857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dk1">
                  <a:tint val="88500"/>
                </a:schemeClr>
              </a:solidFill>
              <a:ln>
                <a:noFill/>
              </a:ln>
              <a:effectLst/>
            </c:spPr>
          </c:marker>
          <c:cat>
            <c:strRef>
              <c:f>Sheet11!$B$7:$AK$7</c:f>
              <c:strCache>
                <c:ptCount val="36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</c:strCache>
            </c:strRef>
          </c:cat>
          <c:val>
            <c:numRef>
              <c:f>Sheet11!$B$8:$AK$8</c:f>
              <c:numCache>
                <c:formatCode>General</c:formatCode>
                <c:ptCount val="36"/>
                <c:pt idx="0">
                  <c:v>64.440013543508513</c:v>
                </c:pt>
                <c:pt idx="1">
                  <c:v>68.349703070746997</c:v>
                </c:pt>
                <c:pt idx="2">
                  <c:v>69.019003302025936</c:v>
                </c:pt>
                <c:pt idx="3">
                  <c:v>73.482445149422844</c:v>
                </c:pt>
                <c:pt idx="4">
                  <c:v>72.580795194812097</c:v>
                </c:pt>
                <c:pt idx="5">
                  <c:v>64.365105828927113</c:v>
                </c:pt>
                <c:pt idx="6">
                  <c:v>74.966706854841902</c:v>
                </c:pt>
                <c:pt idx="7">
                  <c:v>71.862577771979986</c:v>
                </c:pt>
                <c:pt idx="8">
                  <c:v>72.638220618372969</c:v>
                </c:pt>
                <c:pt idx="9">
                  <c:v>73.277616042013264</c:v>
                </c:pt>
                <c:pt idx="10">
                  <c:v>81.85472851207426</c:v>
                </c:pt>
                <c:pt idx="11">
                  <c:v>86.151400974097569</c:v>
                </c:pt>
                <c:pt idx="12">
                  <c:v>84.091354748212112</c:v>
                </c:pt>
                <c:pt idx="13">
                  <c:v>79.338202810349912</c:v>
                </c:pt>
                <c:pt idx="14">
                  <c:v>70.555774039848487</c:v>
                </c:pt>
                <c:pt idx="15">
                  <c:v>78.072066875860628</c:v>
                </c:pt>
                <c:pt idx="16">
                  <c:v>71.517357854028504</c:v>
                </c:pt>
                <c:pt idx="17">
                  <c:v>69.953633321886898</c:v>
                </c:pt>
                <c:pt idx="18">
                  <c:v>76.320241756137008</c:v>
                </c:pt>
                <c:pt idx="19">
                  <c:v>83.501702401955086</c:v>
                </c:pt>
                <c:pt idx="20">
                  <c:v>76.517422477146454</c:v>
                </c:pt>
                <c:pt idx="21">
                  <c:v>71.071979905735958</c:v>
                </c:pt>
                <c:pt idx="22">
                  <c:v>80.551586447712495</c:v>
                </c:pt>
                <c:pt idx="23">
                  <c:v>85.570718020660635</c:v>
                </c:pt>
                <c:pt idx="24">
                  <c:v>85.847679134745363</c:v>
                </c:pt>
                <c:pt idx="25">
                  <c:v>88.64168607077778</c:v>
                </c:pt>
                <c:pt idx="26">
                  <c:v>77.920733304233963</c:v>
                </c:pt>
                <c:pt idx="27">
                  <c:v>83.016906737297674</c:v>
                </c:pt>
                <c:pt idx="28">
                  <c:v>65.886616470479765</c:v>
                </c:pt>
                <c:pt idx="29">
                  <c:v>73.881896414139817</c:v>
                </c:pt>
                <c:pt idx="30">
                  <c:v>79.869117109985709</c:v>
                </c:pt>
                <c:pt idx="31">
                  <c:v>75.327649233766252</c:v>
                </c:pt>
                <c:pt idx="32">
                  <c:v>69.768179967175953</c:v>
                </c:pt>
                <c:pt idx="33">
                  <c:v>67.473630558876025</c:v>
                </c:pt>
                <c:pt idx="34">
                  <c:v>55.408247968461453</c:v>
                </c:pt>
                <c:pt idx="35">
                  <c:v>47.436012406153637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D1-499D-A88A-19C73E97098B}"/>
            </c:ext>
          </c:extLst>
        </c:ser>
        <c:ser>
          <c:idx val="1"/>
          <c:order val="1"/>
          <c:tx>
            <c:strRef>
              <c:f>Sheet11!$A$9</c:f>
              <c:strCache>
                <c:ptCount val="1"/>
                <c:pt idx="0">
                  <c:v>Non- Oil Revenue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dk1">
                  <a:tint val="55000"/>
                </a:schemeClr>
              </a:solidFill>
              <a:ln>
                <a:noFill/>
              </a:ln>
              <a:effectLst/>
            </c:spPr>
          </c:marker>
          <c:cat>
            <c:strRef>
              <c:f>Sheet11!$B$7:$AK$7</c:f>
              <c:strCache>
                <c:ptCount val="36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</c:strCache>
            </c:strRef>
          </c:cat>
          <c:val>
            <c:numRef>
              <c:f>Sheet11!$B$9:$AK$9</c:f>
              <c:numCache>
                <c:formatCode>General</c:formatCode>
                <c:ptCount val="36"/>
                <c:pt idx="0">
                  <c:v>35.55998645649148</c:v>
                </c:pt>
                <c:pt idx="1">
                  <c:v>31.650296929253003</c:v>
                </c:pt>
                <c:pt idx="2">
                  <c:v>30.980996697974057</c:v>
                </c:pt>
                <c:pt idx="3">
                  <c:v>26.517554850577163</c:v>
                </c:pt>
                <c:pt idx="4">
                  <c:v>27.419204805187903</c:v>
                </c:pt>
                <c:pt idx="5">
                  <c:v>35.634894171072901</c:v>
                </c:pt>
                <c:pt idx="6">
                  <c:v>25.033293145158115</c:v>
                </c:pt>
                <c:pt idx="7">
                  <c:v>28.137422228020014</c:v>
                </c:pt>
                <c:pt idx="8">
                  <c:v>27.361779381627017</c:v>
                </c:pt>
                <c:pt idx="9">
                  <c:v>26.722383957986757</c:v>
                </c:pt>
                <c:pt idx="10">
                  <c:v>18.145271487925729</c:v>
                </c:pt>
                <c:pt idx="11">
                  <c:v>13.848599025902425</c:v>
                </c:pt>
                <c:pt idx="12">
                  <c:v>15.90864525178789</c:v>
                </c:pt>
                <c:pt idx="13">
                  <c:v>20.661797189650084</c:v>
                </c:pt>
                <c:pt idx="14">
                  <c:v>29.44422596015151</c:v>
                </c:pt>
                <c:pt idx="15">
                  <c:v>21.927933124139365</c:v>
                </c:pt>
                <c:pt idx="16">
                  <c:v>28.482642145971482</c:v>
                </c:pt>
                <c:pt idx="17">
                  <c:v>30.046366678113106</c:v>
                </c:pt>
                <c:pt idx="18">
                  <c:v>23.679758243862992</c:v>
                </c:pt>
                <c:pt idx="19">
                  <c:v>16.498297598044907</c:v>
                </c:pt>
                <c:pt idx="20">
                  <c:v>40.484956981537913</c:v>
                </c:pt>
                <c:pt idx="21">
                  <c:v>28.928020094264038</c:v>
                </c:pt>
                <c:pt idx="22">
                  <c:v>19.448413552287512</c:v>
                </c:pt>
                <c:pt idx="23">
                  <c:v>14.42928197933937</c:v>
                </c:pt>
                <c:pt idx="24">
                  <c:v>14.15232086525462</c:v>
                </c:pt>
                <c:pt idx="25">
                  <c:v>11.358313929222232</c:v>
                </c:pt>
                <c:pt idx="26">
                  <c:v>22.07944129201222</c:v>
                </c:pt>
                <c:pt idx="27">
                  <c:v>16.983215539311807</c:v>
                </c:pt>
                <c:pt idx="28">
                  <c:v>34.113383529520235</c:v>
                </c:pt>
                <c:pt idx="29">
                  <c:v>26.118103585860187</c:v>
                </c:pt>
                <c:pt idx="30">
                  <c:v>20.130405762790797</c:v>
                </c:pt>
                <c:pt idx="31">
                  <c:v>24.672350766233752</c:v>
                </c:pt>
                <c:pt idx="32">
                  <c:v>30.231820032824043</c:v>
                </c:pt>
                <c:pt idx="33">
                  <c:v>32.526369441123983</c:v>
                </c:pt>
                <c:pt idx="34">
                  <c:v>44.59175203153854</c:v>
                </c:pt>
                <c:pt idx="35">
                  <c:v>52.56398759384637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D1-499D-A88A-19C73E970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402120"/>
        <c:axId val="386453088"/>
      </c:lineChart>
      <c:catAx>
        <c:axId val="25540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386453088"/>
        <c:crosses val="autoZero"/>
        <c:auto val="1"/>
        <c:lblAlgn val="ctr"/>
        <c:lblOffset val="100"/>
        <c:noMultiLvlLbl val="0"/>
      </c:catAx>
      <c:valAx>
        <c:axId val="38645308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255402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Garamond" panose="02020404030301010803" pitchFamily="18" charset="0"/>
        </a:defRPr>
      </a:pPr>
      <a:endParaRPr lang="en-US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en-US" sz="1200" b="1" dirty="0">
                <a:solidFill>
                  <a:schemeClr val="tx1"/>
                </a:solidFill>
                <a:effectLst/>
              </a:rPr>
              <a:t>Liquidity Ratio: average gross allocation/average gross deduction</a:t>
            </a:r>
            <a:endParaRPr lang="en-US" sz="1200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Sheet1!$V$5</c:f>
              <c:strCache>
                <c:ptCount val="1"/>
                <c:pt idx="0">
                  <c:v>2013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Sheet1!$V$6:$V$41</c:f>
              <c:numCache>
                <c:formatCode>0.0</c:formatCode>
                <c:ptCount val="36"/>
                <c:pt idx="0">
                  <c:v>1.6800587979426018</c:v>
                </c:pt>
                <c:pt idx="1">
                  <c:v>0.38037400369712854</c:v>
                </c:pt>
                <c:pt idx="2">
                  <c:v>3.3865418074897589</c:v>
                </c:pt>
                <c:pt idx="3">
                  <c:v>0.95102074249890522</c:v>
                </c:pt>
                <c:pt idx="4">
                  <c:v>5.195959615952801</c:v>
                </c:pt>
                <c:pt idx="5">
                  <c:v>12.175637314243065</c:v>
                </c:pt>
                <c:pt idx="6">
                  <c:v>7.9470986512486981</c:v>
                </c:pt>
                <c:pt idx="7">
                  <c:v>0.57345823015605379</c:v>
                </c:pt>
                <c:pt idx="8">
                  <c:v>3.8858758776875746</c:v>
                </c:pt>
                <c:pt idx="9">
                  <c:v>7.6131774174154385</c:v>
                </c:pt>
                <c:pt idx="10">
                  <c:v>14.402275157829573</c:v>
                </c:pt>
                <c:pt idx="11">
                  <c:v>11.942713733272784</c:v>
                </c:pt>
                <c:pt idx="12">
                  <c:v>10.89331072617111</c:v>
                </c:pt>
                <c:pt idx="13">
                  <c:v>1.1753603169000337</c:v>
                </c:pt>
                <c:pt idx="14">
                  <c:v>10.230456920385492</c:v>
                </c:pt>
                <c:pt idx="15">
                  <c:v>8.0936647802877744</c:v>
                </c:pt>
                <c:pt idx="16">
                  <c:v>0.87436375660424515</c:v>
                </c:pt>
                <c:pt idx="17">
                  <c:v>5.7450386418412496</c:v>
                </c:pt>
                <c:pt idx="18">
                  <c:v>1.3370094441664007</c:v>
                </c:pt>
                <c:pt idx="19">
                  <c:v>1.4515918645835373</c:v>
                </c:pt>
                <c:pt idx="20">
                  <c:v>0.77841704457241012</c:v>
                </c:pt>
                <c:pt idx="21">
                  <c:v>0.65415152639559238</c:v>
                </c:pt>
                <c:pt idx="22">
                  <c:v>1.0551603303000039</c:v>
                </c:pt>
                <c:pt idx="23">
                  <c:v>15.782493376314186</c:v>
                </c:pt>
                <c:pt idx="24">
                  <c:v>7.1086826934231446</c:v>
                </c:pt>
                <c:pt idx="25">
                  <c:v>8.4193020172791933</c:v>
                </c:pt>
                <c:pt idx="26">
                  <c:v>0.62363100570598717</c:v>
                </c:pt>
                <c:pt idx="27">
                  <c:v>8.3116781185242719</c:v>
                </c:pt>
                <c:pt idx="28">
                  <c:v>15.570303114912637</c:v>
                </c:pt>
                <c:pt idx="29">
                  <c:v>1.7587697478754289</c:v>
                </c:pt>
                <c:pt idx="30">
                  <c:v>1.7282260261240048</c:v>
                </c:pt>
                <c:pt idx="31">
                  <c:v>2.5073216949279957</c:v>
                </c:pt>
                <c:pt idx="32">
                  <c:v>0.81927206105890604</c:v>
                </c:pt>
                <c:pt idx="33">
                  <c:v>0.98948743552502816</c:v>
                </c:pt>
                <c:pt idx="34">
                  <c:v>0.56959156289731849</c:v>
                </c:pt>
                <c:pt idx="35">
                  <c:v>1.2638579461802797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9C-429E-82A9-28E682DB0362}"/>
            </c:ext>
          </c:extLst>
        </c:ser>
        <c:ser>
          <c:idx val="1"/>
          <c:order val="1"/>
          <c:tx>
            <c:strRef>
              <c:f>Sheet1!$W$5</c:f>
              <c:strCache>
                <c:ptCount val="1"/>
                <c:pt idx="0">
                  <c:v>2014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Sheet1!$W$6:$W$41</c:f>
              <c:numCache>
                <c:formatCode>0.0</c:formatCode>
                <c:ptCount val="36"/>
                <c:pt idx="0">
                  <c:v>2.5035016527464293</c:v>
                </c:pt>
                <c:pt idx="1">
                  <c:v>2.5640412935432777</c:v>
                </c:pt>
                <c:pt idx="2">
                  <c:v>1.2368672611468707</c:v>
                </c:pt>
                <c:pt idx="3">
                  <c:v>1.4818564577834787</c:v>
                </c:pt>
                <c:pt idx="4">
                  <c:v>8.7001647387016927</c:v>
                </c:pt>
                <c:pt idx="5">
                  <c:v>15.790414953950302</c:v>
                </c:pt>
                <c:pt idx="6">
                  <c:v>9.6664076283928235</c:v>
                </c:pt>
                <c:pt idx="7">
                  <c:v>0.54305585021400959</c:v>
                </c:pt>
                <c:pt idx="8">
                  <c:v>5.6582258184392771</c:v>
                </c:pt>
                <c:pt idx="9">
                  <c:v>8.4869675980827406</c:v>
                </c:pt>
                <c:pt idx="10">
                  <c:v>16.770616695060237</c:v>
                </c:pt>
                <c:pt idx="11">
                  <c:v>14.265172532709192</c:v>
                </c:pt>
                <c:pt idx="12">
                  <c:v>14.873399514536455</c:v>
                </c:pt>
                <c:pt idx="13">
                  <c:v>2.0183536707303018</c:v>
                </c:pt>
                <c:pt idx="14">
                  <c:v>13.979467213738966</c:v>
                </c:pt>
                <c:pt idx="15">
                  <c:v>9.5306225588660727</c:v>
                </c:pt>
                <c:pt idx="16">
                  <c:v>1.3202876275154725</c:v>
                </c:pt>
                <c:pt idx="17">
                  <c:v>8.6993574535127678</c:v>
                </c:pt>
                <c:pt idx="18">
                  <c:v>2.2640380748497191</c:v>
                </c:pt>
                <c:pt idx="19">
                  <c:v>1.9198482455279202</c:v>
                </c:pt>
                <c:pt idx="20">
                  <c:v>1.8176200397852882</c:v>
                </c:pt>
                <c:pt idx="21">
                  <c:v>3.8964614043013048</c:v>
                </c:pt>
                <c:pt idx="22">
                  <c:v>2.8975186808193452</c:v>
                </c:pt>
                <c:pt idx="23">
                  <c:v>20.964196368252907</c:v>
                </c:pt>
                <c:pt idx="24">
                  <c:v>5.712231260863291</c:v>
                </c:pt>
                <c:pt idx="25">
                  <c:v>12.273447812440654</c:v>
                </c:pt>
                <c:pt idx="26">
                  <c:v>1.6138567333662202</c:v>
                </c:pt>
                <c:pt idx="27">
                  <c:v>14.995424868458887</c:v>
                </c:pt>
                <c:pt idx="28">
                  <c:v>26.617148798072272</c:v>
                </c:pt>
                <c:pt idx="29">
                  <c:v>4.3015721762711836</c:v>
                </c:pt>
                <c:pt idx="30">
                  <c:v>3.7902866589612958</c:v>
                </c:pt>
                <c:pt idx="31">
                  <c:v>8.1608525533390832</c:v>
                </c:pt>
                <c:pt idx="32">
                  <c:v>2.1032885307305222</c:v>
                </c:pt>
                <c:pt idx="33">
                  <c:v>2.0900648083236941</c:v>
                </c:pt>
                <c:pt idx="34">
                  <c:v>0.71098561210177491</c:v>
                </c:pt>
                <c:pt idx="35">
                  <c:v>1.7529341576262705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9C-429E-82A9-28E682DB0362}"/>
            </c:ext>
          </c:extLst>
        </c:ser>
        <c:ser>
          <c:idx val="2"/>
          <c:order val="2"/>
          <c:tx>
            <c:strRef>
              <c:f>Sheet1!$X$5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Sheet1!$X$6:$X$41</c:f>
              <c:numCache>
                <c:formatCode>0.0</c:formatCode>
                <c:ptCount val="36"/>
                <c:pt idx="0">
                  <c:v>5.2183875331750365</c:v>
                </c:pt>
                <c:pt idx="1">
                  <c:v>6.0700472065616529</c:v>
                </c:pt>
                <c:pt idx="2">
                  <c:v>2.7739957479754036</c:v>
                </c:pt>
                <c:pt idx="3">
                  <c:v>1.2379891426495484</c:v>
                </c:pt>
                <c:pt idx="4">
                  <c:v>13.808194470947727</c:v>
                </c:pt>
                <c:pt idx="5">
                  <c:v>19.106567698608622</c:v>
                </c:pt>
                <c:pt idx="6">
                  <c:v>15.837010283761584</c:v>
                </c:pt>
                <c:pt idx="7">
                  <c:v>1.0959633986393618</c:v>
                </c:pt>
                <c:pt idx="8">
                  <c:v>25.54070785892063</c:v>
                </c:pt>
                <c:pt idx="9">
                  <c:v>13.811097794619148</c:v>
                </c:pt>
                <c:pt idx="10">
                  <c:v>15.234934596558499</c:v>
                </c:pt>
                <c:pt idx="11">
                  <c:v>19.497392317357036</c:v>
                </c:pt>
                <c:pt idx="12">
                  <c:v>21.774392366944856</c:v>
                </c:pt>
                <c:pt idx="13">
                  <c:v>4.5382481944060133</c:v>
                </c:pt>
                <c:pt idx="14">
                  <c:v>21.862008090344027</c:v>
                </c:pt>
                <c:pt idx="15">
                  <c:v>14.500978763703651</c:v>
                </c:pt>
                <c:pt idx="16">
                  <c:v>1.0821066011798257</c:v>
                </c:pt>
                <c:pt idx="17">
                  <c:v>7.7962177732651226</c:v>
                </c:pt>
                <c:pt idx="18">
                  <c:v>1.933379052614538</c:v>
                </c:pt>
                <c:pt idx="19">
                  <c:v>3.3446388216214382</c:v>
                </c:pt>
                <c:pt idx="20">
                  <c:v>2.5466857274763619</c:v>
                </c:pt>
                <c:pt idx="21">
                  <c:v>7.5456577573414796</c:v>
                </c:pt>
                <c:pt idx="22">
                  <c:v>5.5238617385468283</c:v>
                </c:pt>
                <c:pt idx="23">
                  <c:v>24.030457679222884</c:v>
                </c:pt>
                <c:pt idx="24">
                  <c:v>4.6706516540551979</c:v>
                </c:pt>
                <c:pt idx="25">
                  <c:v>14.203777367892197</c:v>
                </c:pt>
                <c:pt idx="26">
                  <c:v>11.201492900035447</c:v>
                </c:pt>
                <c:pt idx="27">
                  <c:v>23.331084858334126</c:v>
                </c:pt>
                <c:pt idx="28">
                  <c:v>46.185122233141449</c:v>
                </c:pt>
                <c:pt idx="29">
                  <c:v>9.0176466983405756</c:v>
                </c:pt>
                <c:pt idx="30">
                  <c:v>19.31431481329523</c:v>
                </c:pt>
                <c:pt idx="31">
                  <c:v>14.219405952742836</c:v>
                </c:pt>
                <c:pt idx="32">
                  <c:v>1.6702852824535672</c:v>
                </c:pt>
                <c:pt idx="33">
                  <c:v>4.177154603357363</c:v>
                </c:pt>
                <c:pt idx="34">
                  <c:v>0.6058712834464498</c:v>
                </c:pt>
                <c:pt idx="35">
                  <c:v>20.147579534223674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9C-429E-82A9-28E682DB0362}"/>
            </c:ext>
          </c:extLst>
        </c:ser>
        <c:ser>
          <c:idx val="3"/>
          <c:order val="3"/>
          <c:tx>
            <c:strRef>
              <c:f>Sheet1!$Y$5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Sheet1!$Y$6:$Y$41</c:f>
              <c:numCache>
                <c:formatCode>0.0</c:formatCode>
                <c:ptCount val="36"/>
                <c:pt idx="0">
                  <c:v>10.640226861235092</c:v>
                </c:pt>
                <c:pt idx="1">
                  <c:v>11.233335117827465</c:v>
                </c:pt>
                <c:pt idx="2">
                  <c:v>10.703355519777883</c:v>
                </c:pt>
                <c:pt idx="3">
                  <c:v>4.8840786155164757</c:v>
                </c:pt>
                <c:pt idx="4">
                  <c:v>18.614885546141647</c:v>
                </c:pt>
                <c:pt idx="5">
                  <c:v>34.704570678968366</c:v>
                </c:pt>
                <c:pt idx="6">
                  <c:v>21.22415927394</c:v>
                </c:pt>
                <c:pt idx="7">
                  <c:v>8.831704418058715</c:v>
                </c:pt>
                <c:pt idx="8">
                  <c:v>48.849647219077816</c:v>
                </c:pt>
                <c:pt idx="9">
                  <c:v>27.033358609372875</c:v>
                </c:pt>
                <c:pt idx="10">
                  <c:v>5.5500001712107281</c:v>
                </c:pt>
                <c:pt idx="11">
                  <c:v>32.182637145489707</c:v>
                </c:pt>
                <c:pt idx="12">
                  <c:v>38.210795781511244</c:v>
                </c:pt>
                <c:pt idx="13">
                  <c:v>9.4616143639442907</c:v>
                </c:pt>
                <c:pt idx="14">
                  <c:v>28.92359538943683</c:v>
                </c:pt>
                <c:pt idx="15">
                  <c:v>21.031756307886329</c:v>
                </c:pt>
                <c:pt idx="16">
                  <c:v>3.563868358513377</c:v>
                </c:pt>
                <c:pt idx="17">
                  <c:v>9.7266770696756417</c:v>
                </c:pt>
                <c:pt idx="18">
                  <c:v>8.1958396499316724</c:v>
                </c:pt>
                <c:pt idx="19">
                  <c:v>7.8627989016254753</c:v>
                </c:pt>
                <c:pt idx="20">
                  <c:v>9.4231753756218524</c:v>
                </c:pt>
                <c:pt idx="21">
                  <c:v>13.134231485425069</c:v>
                </c:pt>
                <c:pt idx="22">
                  <c:v>14.371707044489007</c:v>
                </c:pt>
                <c:pt idx="23">
                  <c:v>28.119558776021375</c:v>
                </c:pt>
                <c:pt idx="24">
                  <c:v>8.7896609367091898</c:v>
                </c:pt>
                <c:pt idx="25">
                  <c:v>18.413096344715825</c:v>
                </c:pt>
                <c:pt idx="26">
                  <c:v>38.886773548459189</c:v>
                </c:pt>
                <c:pt idx="27">
                  <c:v>28.239489257882884</c:v>
                </c:pt>
                <c:pt idx="28">
                  <c:v>82.15310756221929</c:v>
                </c:pt>
                <c:pt idx="29">
                  <c:v>17.54296888206774</c:v>
                </c:pt>
                <c:pt idx="30">
                  <c:v>41.104310876570075</c:v>
                </c:pt>
                <c:pt idx="31">
                  <c:v>21.7454184885272</c:v>
                </c:pt>
                <c:pt idx="32">
                  <c:v>6.202618426743971</c:v>
                </c:pt>
                <c:pt idx="33">
                  <c:v>13.997095643204158</c:v>
                </c:pt>
                <c:pt idx="34">
                  <c:v>4.5257101333046919</c:v>
                </c:pt>
                <c:pt idx="35">
                  <c:v>31.795843230175375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9C-429E-82A9-28E682DB0362}"/>
            </c:ext>
          </c:extLst>
        </c:ser>
        <c:ser>
          <c:idx val="4"/>
          <c:order val="4"/>
          <c:tx>
            <c:strRef>
              <c:f>Sheet1!$Z$5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Sheet1!$Z$6:$Z$41</c:f>
              <c:numCache>
                <c:formatCode>0.0</c:formatCode>
                <c:ptCount val="36"/>
                <c:pt idx="0">
                  <c:v>12.309212326721394</c:v>
                </c:pt>
                <c:pt idx="1">
                  <c:v>10.72095435462794</c:v>
                </c:pt>
                <c:pt idx="2">
                  <c:v>8.3417991259086151</c:v>
                </c:pt>
                <c:pt idx="3">
                  <c:v>4.0634840201056734</c:v>
                </c:pt>
                <c:pt idx="4">
                  <c:v>20.579040888910956</c:v>
                </c:pt>
                <c:pt idx="5">
                  <c:v>15.22153165715952</c:v>
                </c:pt>
                <c:pt idx="6">
                  <c:v>15.066037470627613</c:v>
                </c:pt>
                <c:pt idx="7">
                  <c:v>8.0983892355571871</c:v>
                </c:pt>
                <c:pt idx="8">
                  <c:v>44.113356365161103</c:v>
                </c:pt>
                <c:pt idx="9">
                  <c:v>20.272835811720299</c:v>
                </c:pt>
                <c:pt idx="10">
                  <c:v>6.041758072063363</c:v>
                </c:pt>
                <c:pt idx="11">
                  <c:v>24.364724242920204</c:v>
                </c:pt>
                <c:pt idx="12">
                  <c:v>32.105181533651006</c:v>
                </c:pt>
                <c:pt idx="13">
                  <c:v>11.431285769185383</c:v>
                </c:pt>
                <c:pt idx="14">
                  <c:v>20.532166033482223</c:v>
                </c:pt>
                <c:pt idx="15">
                  <c:v>21.54482442437542</c:v>
                </c:pt>
                <c:pt idx="16">
                  <c:v>4.0607629272370129</c:v>
                </c:pt>
                <c:pt idx="17">
                  <c:v>8.8284976938327251</c:v>
                </c:pt>
                <c:pt idx="18">
                  <c:v>8.9884702425770477</c:v>
                </c:pt>
                <c:pt idx="19">
                  <c:v>10.938222478672586</c:v>
                </c:pt>
                <c:pt idx="20">
                  <c:v>8.524534491509165</c:v>
                </c:pt>
                <c:pt idx="21">
                  <c:v>12.834719637477413</c:v>
                </c:pt>
                <c:pt idx="22">
                  <c:v>12.08484875704505</c:v>
                </c:pt>
                <c:pt idx="23">
                  <c:v>27.326668510272061</c:v>
                </c:pt>
                <c:pt idx="24">
                  <c:v>7.9288971463099589</c:v>
                </c:pt>
                <c:pt idx="25">
                  <c:v>12.830138486473071</c:v>
                </c:pt>
                <c:pt idx="26">
                  <c:v>35.676169024138083</c:v>
                </c:pt>
                <c:pt idx="27">
                  <c:v>21.644705217251431</c:v>
                </c:pt>
                <c:pt idx="28">
                  <c:v>73.529157859760332</c:v>
                </c:pt>
                <c:pt idx="29">
                  <c:v>14.761653013356113</c:v>
                </c:pt>
                <c:pt idx="30">
                  <c:v>31.994883965219373</c:v>
                </c:pt>
                <c:pt idx="31">
                  <c:v>13.402230842990114</c:v>
                </c:pt>
                <c:pt idx="32">
                  <c:v>9.7267199796358916</c:v>
                </c:pt>
                <c:pt idx="33">
                  <c:v>15.276658846486651</c:v>
                </c:pt>
                <c:pt idx="34">
                  <c:v>3.6110009166236199</c:v>
                </c:pt>
                <c:pt idx="35">
                  <c:v>31.843396051854072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9C-429E-82A9-28E682DB03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8525872"/>
        <c:axId val="468519640"/>
      </c:radarChart>
      <c:catAx>
        <c:axId val="46852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19640"/>
        <c:crosses val="autoZero"/>
        <c:auto val="1"/>
        <c:lblAlgn val="ctr"/>
        <c:lblOffset val="100"/>
        <c:noMultiLvlLbl val="0"/>
      </c:catAx>
      <c:valAx>
        <c:axId val="46851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ndara" panose="020E0502030303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8659933409384"/>
          <c:y val="6.7340067340067339E-2"/>
          <c:w val="0.8047429583669532"/>
          <c:h val="0.67972286292496265"/>
        </c:manualLayout>
      </c:layout>
      <c:lineChart>
        <c:grouping val="standard"/>
        <c:varyColors val="0"/>
        <c:ser>
          <c:idx val="1"/>
          <c:order val="0"/>
          <c:tx>
            <c:strRef>
              <c:f>Sheet1!$A$43</c:f>
              <c:strCache>
                <c:ptCount val="1"/>
                <c:pt idx="0">
                  <c:v>Max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Sheet1!$T$43:$Z$43</c:f>
              <c:numCache>
                <c:formatCode>0.0</c:formatCode>
                <c:ptCount val="7"/>
                <c:pt idx="0">
                  <c:v>18.910631550663197</c:v>
                </c:pt>
                <c:pt idx="1">
                  <c:v>16.979815279764161</c:v>
                </c:pt>
                <c:pt idx="2">
                  <c:v>15.782493376314186</c:v>
                </c:pt>
                <c:pt idx="3">
                  <c:v>26.617148798072272</c:v>
                </c:pt>
                <c:pt idx="4">
                  <c:v>46.185122233141449</c:v>
                </c:pt>
                <c:pt idx="5">
                  <c:v>82.15310756221929</c:v>
                </c:pt>
                <c:pt idx="6">
                  <c:v>73.529157859760332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0F-430B-B6B1-7967C0188097}"/>
            </c:ext>
          </c:extLst>
        </c:ser>
        <c:ser>
          <c:idx val="0"/>
          <c:order val="1"/>
          <c:tx>
            <c:strRef>
              <c:f>Sheet1!$A$42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Sheet1!$T$42:$Z$42</c:f>
              <c:numCache>
                <c:formatCode>0.0</c:formatCode>
                <c:ptCount val="7"/>
                <c:pt idx="0">
                  <c:v>6.3007714190063364</c:v>
                </c:pt>
                <c:pt idx="1">
                  <c:v>6.6412161592078505</c:v>
                </c:pt>
                <c:pt idx="2">
                  <c:v>4.9409814861775168</c:v>
                </c:pt>
                <c:pt idx="3">
                  <c:v>7.1102932584378324</c:v>
                </c:pt>
                <c:pt idx="4">
                  <c:v>11.790425216604424</c:v>
                </c:pt>
                <c:pt idx="5">
                  <c:v>20.552046416979955</c:v>
                </c:pt>
                <c:pt idx="6">
                  <c:v>17.79496992835832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0F-430B-B6B1-7967C0188097}"/>
            </c:ext>
          </c:extLst>
        </c:ser>
        <c:ser>
          <c:idx val="2"/>
          <c:order val="2"/>
          <c:tx>
            <c:strRef>
              <c:f>Sheet1!$A$44</c:f>
              <c:strCache>
                <c:ptCount val="1"/>
                <c:pt idx="0">
                  <c:v>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Sheet1!$T$44:$Z$44</c:f>
              <c:numCache>
                <c:formatCode>0.0</c:formatCode>
                <c:ptCount val="7"/>
                <c:pt idx="0">
                  <c:v>0.74312286446991072</c:v>
                </c:pt>
                <c:pt idx="1">
                  <c:v>1.4358699152338819</c:v>
                </c:pt>
                <c:pt idx="2">
                  <c:v>0.38037400369712854</c:v>
                </c:pt>
                <c:pt idx="3">
                  <c:v>0.54305585021400959</c:v>
                </c:pt>
                <c:pt idx="4">
                  <c:v>0.6058712834464498</c:v>
                </c:pt>
                <c:pt idx="5">
                  <c:v>3.563868358513377</c:v>
                </c:pt>
                <c:pt idx="6">
                  <c:v>3.6110009166236199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0F-430B-B6B1-7967C0188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521608"/>
        <c:axId val="468524232"/>
      </c:lineChart>
      <c:catAx>
        <c:axId val="46852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4232"/>
        <c:crosses val="autoZero"/>
        <c:auto val="1"/>
        <c:lblAlgn val="ctr"/>
        <c:lblOffset val="100"/>
        <c:noMultiLvlLbl val="0"/>
      </c:catAx>
      <c:valAx>
        <c:axId val="468524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Candara" panose="020E0502030303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andara" panose="020E0502030303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en-US" dirty="0"/>
              <a:t>Gross</a:t>
            </a:r>
            <a:r>
              <a:rPr lang="en-US" baseline="0" dirty="0"/>
              <a:t> Allocation to States (share of deductions)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ysClr val="windowText" lastClr="000000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DEDUCTIONS!$AE$4:$AL$4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DEDUCTIONS!$AE$8:$AL$8</c:f>
              <c:numCache>
                <c:formatCode>_(* #,##0.00_);_(* \(#,##0.00\);_(* "-"??_);_(@_)</c:formatCode>
                <c:ptCount val="8"/>
                <c:pt idx="0">
                  <c:v>4.5939077443250982</c:v>
                </c:pt>
                <c:pt idx="1">
                  <c:v>5.9563920016879353</c:v>
                </c:pt>
                <c:pt idx="2">
                  <c:v>7.4179892711953004</c:v>
                </c:pt>
                <c:pt idx="3">
                  <c:v>5.4777144611280377</c:v>
                </c:pt>
                <c:pt idx="4">
                  <c:v>7.6252507267548513</c:v>
                </c:pt>
                <c:pt idx="5">
                  <c:v>12.008457428734362</c:v>
                </c:pt>
                <c:pt idx="6">
                  <c:v>20.85263071346747</c:v>
                </c:pt>
                <c:pt idx="7">
                  <c:v>17.201561812286499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80-42EE-88BE-6F5DE65E78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5945584"/>
        <c:axId val="535945912"/>
      </c:lineChart>
      <c:catAx>
        <c:axId val="53594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535945912"/>
        <c:crosses val="autoZero"/>
        <c:auto val="1"/>
        <c:lblAlgn val="ctr"/>
        <c:lblOffset val="100"/>
        <c:noMultiLvlLbl val="0"/>
      </c:catAx>
      <c:valAx>
        <c:axId val="535945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r>
                  <a:rPr lang="en-US" dirty="0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Candara" panose="020E0502030303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53594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Candara" panose="020E0502030303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FSP Implementation Status on Debt Management Actions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Individual_Charts!$D$10</c:f>
              <c:strCache>
                <c:ptCount val="1"/>
                <c:pt idx="0">
                  <c:v>Action implemented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Individual_Charts!$C$30:$C$37</c:f>
              <c:strCache>
                <c:ptCount val="8"/>
                <c:pt idx="0">
                  <c:v>Consolidated Debt Service Account</c:v>
                </c:pt>
                <c:pt idx="1">
                  <c:v>Sinking fund</c:v>
                </c:pt>
                <c:pt idx="2">
                  <c:v>Debt Service thresholds</c:v>
                </c:pt>
                <c:pt idx="3">
                  <c:v>Liabilities thresholds</c:v>
                </c:pt>
                <c:pt idx="4">
                  <c:v>FGN/CBN benchmark rate for loans</c:v>
                </c:pt>
                <c:pt idx="5">
                  <c:v>FRA and reporting compliance</c:v>
                </c:pt>
                <c:pt idx="6">
                  <c:v>FGN/SEC/DMO bond guidelines</c:v>
                </c:pt>
                <c:pt idx="7">
                  <c:v>Credit rating</c:v>
                </c:pt>
              </c:strCache>
            </c:strRef>
          </c:cat>
          <c:val>
            <c:numRef>
              <c:f>Individual_Charts!$D$30:$D$37</c:f>
              <c:numCache>
                <c:formatCode>General</c:formatCode>
                <c:ptCount val="8"/>
                <c:pt idx="0">
                  <c:v>9</c:v>
                </c:pt>
                <c:pt idx="1">
                  <c:v>15</c:v>
                </c:pt>
                <c:pt idx="2">
                  <c:v>27</c:v>
                </c:pt>
                <c:pt idx="3">
                  <c:v>25</c:v>
                </c:pt>
                <c:pt idx="4">
                  <c:v>2</c:v>
                </c:pt>
                <c:pt idx="5">
                  <c:v>25</c:v>
                </c:pt>
                <c:pt idx="6">
                  <c:v>7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F8-4BCB-A9F6-FBB056D8BCBC}"/>
            </c:ext>
          </c:extLst>
        </c:ser>
        <c:ser>
          <c:idx val="1"/>
          <c:order val="1"/>
          <c:tx>
            <c:strRef>
              <c:f>Individual_Charts!$E$10</c:f>
              <c:strCache>
                <c:ptCount val="1"/>
                <c:pt idx="0">
                  <c:v>Work in progress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F8-4BCB-A9F6-FBB056D8BCB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F8-4BCB-A9F6-FBB056D8BCB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Individual_Charts!$C$30:$C$37</c:f>
              <c:strCache>
                <c:ptCount val="8"/>
                <c:pt idx="0">
                  <c:v>Consolidated Debt Service Account</c:v>
                </c:pt>
                <c:pt idx="1">
                  <c:v>Sinking fund</c:v>
                </c:pt>
                <c:pt idx="2">
                  <c:v>Debt Service thresholds</c:v>
                </c:pt>
                <c:pt idx="3">
                  <c:v>Liabilities thresholds</c:v>
                </c:pt>
                <c:pt idx="4">
                  <c:v>FGN/CBN benchmark rate for loans</c:v>
                </c:pt>
                <c:pt idx="5">
                  <c:v>FRA and reporting compliance</c:v>
                </c:pt>
                <c:pt idx="6">
                  <c:v>FGN/SEC/DMO bond guidelines</c:v>
                </c:pt>
                <c:pt idx="7">
                  <c:v>Credit rating</c:v>
                </c:pt>
              </c:strCache>
            </c:strRef>
          </c:cat>
          <c:val>
            <c:numRef>
              <c:f>Individual_Charts!$E$30:$E$37</c:f>
              <c:numCache>
                <c:formatCode>General</c:formatCode>
                <c:ptCount val="8"/>
                <c:pt idx="0">
                  <c:v>7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F8-4BCB-A9F6-FBB056D8BCBC}"/>
            </c:ext>
          </c:extLst>
        </c:ser>
        <c:ser>
          <c:idx val="2"/>
          <c:order val="2"/>
          <c:tx>
            <c:strRef>
              <c:f>Individual_Charts!$F$10</c:f>
              <c:strCache>
                <c:ptCount val="1"/>
                <c:pt idx="0">
                  <c:v>Action not implemented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Individual_Charts!$C$30:$C$37</c:f>
              <c:strCache>
                <c:ptCount val="8"/>
                <c:pt idx="0">
                  <c:v>Consolidated Debt Service Account</c:v>
                </c:pt>
                <c:pt idx="1">
                  <c:v>Sinking fund</c:v>
                </c:pt>
                <c:pt idx="2">
                  <c:v>Debt Service thresholds</c:v>
                </c:pt>
                <c:pt idx="3">
                  <c:v>Liabilities thresholds</c:v>
                </c:pt>
                <c:pt idx="4">
                  <c:v>FGN/CBN benchmark rate for loans</c:v>
                </c:pt>
                <c:pt idx="5">
                  <c:v>FRA and reporting compliance</c:v>
                </c:pt>
                <c:pt idx="6">
                  <c:v>FGN/SEC/DMO bond guidelines</c:v>
                </c:pt>
                <c:pt idx="7">
                  <c:v>Credit rating</c:v>
                </c:pt>
              </c:strCache>
            </c:strRef>
          </c:cat>
          <c:val>
            <c:numRef>
              <c:f>Individual_Charts!$F$30:$F$37</c:f>
              <c:numCache>
                <c:formatCode>General</c:formatCode>
                <c:ptCount val="8"/>
                <c:pt idx="0">
                  <c:v>15</c:v>
                </c:pt>
                <c:pt idx="1">
                  <c:v>15</c:v>
                </c:pt>
                <c:pt idx="2">
                  <c:v>2</c:v>
                </c:pt>
                <c:pt idx="3">
                  <c:v>4</c:v>
                </c:pt>
                <c:pt idx="4">
                  <c:v>29</c:v>
                </c:pt>
                <c:pt idx="5">
                  <c:v>7</c:v>
                </c:pt>
                <c:pt idx="6">
                  <c:v>24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F8-4BCB-A9F6-FBB056D8BCBC}"/>
            </c:ext>
          </c:extLst>
        </c:ser>
        <c:ser>
          <c:idx val="3"/>
          <c:order val="3"/>
          <c:tx>
            <c:strRef>
              <c:f>Individual_Charts!$G$10</c:f>
              <c:strCache>
                <c:ptCount val="1"/>
                <c:pt idx="0">
                  <c:v>No Response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F8-4BCB-A9F6-FBB056D8BCB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F8-4BCB-A9F6-FBB056D8BCB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F8-4BCB-A9F6-FBB056D8BCB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F8-4BCB-A9F6-FBB056D8BCB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F8-4BCB-A9F6-FBB056D8BCB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Individual_Charts!$C$30:$C$37</c:f>
              <c:strCache>
                <c:ptCount val="8"/>
                <c:pt idx="0">
                  <c:v>Consolidated Debt Service Account</c:v>
                </c:pt>
                <c:pt idx="1">
                  <c:v>Sinking fund</c:v>
                </c:pt>
                <c:pt idx="2">
                  <c:v>Debt Service thresholds</c:v>
                </c:pt>
                <c:pt idx="3">
                  <c:v>Liabilities thresholds</c:v>
                </c:pt>
                <c:pt idx="4">
                  <c:v>FGN/CBN benchmark rate for loans</c:v>
                </c:pt>
                <c:pt idx="5">
                  <c:v>FRA and reporting compliance</c:v>
                </c:pt>
                <c:pt idx="6">
                  <c:v>FGN/SEC/DMO bond guidelines</c:v>
                </c:pt>
                <c:pt idx="7">
                  <c:v>Credit rating</c:v>
                </c:pt>
              </c:strCache>
            </c:strRef>
          </c:cat>
          <c:val>
            <c:numRef>
              <c:f>Individual_Charts!$G$30:$G$37</c:f>
              <c:numCache>
                <c:formatCode>0.0</c:formatCode>
                <c:ptCount val="8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F8-4BCB-A9F6-FBB056D8BC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0594856"/>
        <c:axId val="270594528"/>
      </c:barChart>
      <c:valAx>
        <c:axId val="270594528"/>
        <c:scaling>
          <c:orientation val="minMax"/>
          <c:max val="32"/>
        </c:scaling>
        <c:delete val="0"/>
        <c:axPos val="b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States</a:t>
                </a: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</c:spPr>
        <c:crossAx val="270594856"/>
        <c:crosses val="autoZero"/>
        <c:crossBetween val="between"/>
        <c:majorUnit val="4"/>
      </c:valAx>
      <c:catAx>
        <c:axId val="270594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crossAx val="27059452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0"/>
  </c:chart>
  <c:spPr>
    <a:solidFill>
      <a:srgbClr val="FFFFFF"/>
    </a:solidFill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100" b="0" i="0" u="none" strike="noStrike" kern="1200" baseline="0">
          <a:solidFill>
            <a:schemeClr val="tx1"/>
          </a:solidFill>
          <a:latin typeface="Candara" panose="020E0502030303020204" pitchFamily="34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'[DEBT SUSTAINABILITY ANALYSIS.xlsx]DEBT'!$AE$5</c:f>
              <c:strCache>
                <c:ptCount val="1"/>
                <c:pt idx="0">
                  <c:v> Domestic Debt </c:v>
                </c:pt>
              </c:strCache>
            </c:strRef>
          </c:tx>
          <c:invertIfNegative val="0"/>
          <c:cat>
            <c:numRef>
              <c:f>'[DEBT SUSTAINABILITY ANALYSIS.xlsx]DEBT'!$AF$4:$AM$4</c:f>
              <c:numCache>
                <c:formatCode>0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'[DEBT SUSTAINABILITY ANALYSIS.xlsx]DEBT'!$AF$5:$AM$5</c:f>
              <c:numCache>
                <c:formatCode>_(* #,##0_);_(* \(#,##0\);_(* "-"??_);_(@_)</c:formatCode>
                <c:ptCount val="8"/>
                <c:pt idx="0">
                  <c:v>746878.84538182546</c:v>
                </c:pt>
                <c:pt idx="1">
                  <c:v>1147731.76</c:v>
                </c:pt>
                <c:pt idx="2">
                  <c:v>1427657.3700000003</c:v>
                </c:pt>
                <c:pt idx="3">
                  <c:v>1453147.3493788897</c:v>
                </c:pt>
                <c:pt idx="4">
                  <c:v>1545039.5318735801</c:v>
                </c:pt>
                <c:pt idx="5">
                  <c:v>2369360.1339201103</c:v>
                </c:pt>
                <c:pt idx="6">
                  <c:v>2851355.6957176789</c:v>
                </c:pt>
                <c:pt idx="7">
                  <c:v>3245504.5808791905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D6-43C8-91FB-8C1D1C801B19}"/>
            </c:ext>
          </c:extLst>
        </c:ser>
        <c:ser>
          <c:idx val="1"/>
          <c:order val="1"/>
          <c:tx>
            <c:strRef>
              <c:f>'[DEBT SUSTAINABILITY ANALYSIS.xlsx]DEBT'!$AE$7</c:f>
              <c:strCache>
                <c:ptCount val="1"/>
                <c:pt idx="0">
                  <c:v> External Debt </c:v>
                </c:pt>
              </c:strCache>
            </c:strRef>
          </c:tx>
          <c:invertIfNegative val="0"/>
          <c:cat>
            <c:numRef>
              <c:f>'[DEBT SUSTAINABILITY ANALYSIS.xlsx]DEBT'!$AF$4:$AM$4</c:f>
              <c:numCache>
                <c:formatCode>0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'[DEBT SUSTAINABILITY ANALYSIS.xlsx]DEBT'!$AF$7:$AM$7</c:f>
              <c:numCache>
                <c:formatCode>_(* #,##0_);_(* \(#,##0\);_(* "-"??_);_(@_)</c:formatCode>
                <c:ptCount val="8"/>
                <c:pt idx="0">
                  <c:v>292816.44513134996</c:v>
                </c:pt>
                <c:pt idx="1">
                  <c:v>334175.21767997002</c:v>
                </c:pt>
                <c:pt idx="2">
                  <c:v>433180.9088256</c:v>
                </c:pt>
                <c:pt idx="3">
                  <c:v>435957.7095232</c:v>
                </c:pt>
                <c:pt idx="4">
                  <c:v>542502.41026631999</c:v>
                </c:pt>
                <c:pt idx="5">
                  <c:v>656968.68052814028</c:v>
                </c:pt>
                <c:pt idx="6">
                  <c:v>1078116.4059071001</c:v>
                </c:pt>
                <c:pt idx="7">
                  <c:v>1245439.0746191498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D6-43C8-91FB-8C1D1C801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942656"/>
        <c:axId val="87944192"/>
      </c:barChart>
      <c:catAx>
        <c:axId val="8794265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87944192"/>
        <c:crosses val="autoZero"/>
        <c:auto val="1"/>
        <c:lblAlgn val="ctr"/>
        <c:lblOffset val="100"/>
        <c:noMultiLvlLbl val="0"/>
      </c:catAx>
      <c:valAx>
        <c:axId val="879441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NGN Million</a:t>
                </a:r>
              </a:p>
            </c:rich>
          </c:tx>
          <c:overlay val="0"/>
        </c:title>
        <c:numFmt formatCode="_(* #,##0_);_(* \(#,##0\);_(* &quot;-&quot;??_);_(@_)" sourceLinked="1"/>
        <c:majorTickMark val="none"/>
        <c:minorTickMark val="none"/>
        <c:tickLblPos val="nextTo"/>
        <c:crossAx val="879426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Garamond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REVENUE!$Z$6</c:f>
              <c:strCache>
                <c:ptCount val="1"/>
                <c:pt idx="0">
                  <c:v> Federation Allocation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REVENUE!$AA$5:$AH$5</c:f>
              <c:numCache>
                <c:formatCode>0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REVENUE!$AA$6:$AH$6</c:f>
              <c:numCache>
                <c:formatCode>_(* #,##0_);_(* \(#,##0\);_(* "-"??_);_(@_)</c:formatCode>
                <c:ptCount val="8"/>
                <c:pt idx="0">
                  <c:v>2083331.3826409806</c:v>
                </c:pt>
                <c:pt idx="1">
                  <c:v>2729108.9877892602</c:v>
                </c:pt>
                <c:pt idx="2">
                  <c:v>2856419.0358299199</c:v>
                </c:pt>
                <c:pt idx="3">
                  <c:v>3093184.6549140001</c:v>
                </c:pt>
                <c:pt idx="4">
                  <c:v>2691412.8428702843</c:v>
                </c:pt>
                <c:pt idx="5">
                  <c:v>2007898.8582233225</c:v>
                </c:pt>
                <c:pt idx="6">
                  <c:v>1618807.7156684797</c:v>
                </c:pt>
                <c:pt idx="7">
                  <c:v>2098615.4702404398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67-4A2A-B8D9-F83915F27F54}"/>
            </c:ext>
          </c:extLst>
        </c:ser>
        <c:ser>
          <c:idx val="1"/>
          <c:order val="1"/>
          <c:tx>
            <c:strRef>
              <c:f>REVENUE!$Z$8</c:f>
              <c:strCache>
                <c:ptCount val="1"/>
                <c:pt idx="0">
                  <c:v> IGR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REVENUE!$AA$8:$AH$8</c:f>
              <c:numCache>
                <c:formatCode>_(* #,##0_);_(* \(#,##0\);_(* "-"??_);_(@_)</c:formatCode>
                <c:ptCount val="8"/>
                <c:pt idx="0">
                  <c:v>401434.43348088994</c:v>
                </c:pt>
                <c:pt idx="1">
                  <c:v>487451.88031307003</c:v>
                </c:pt>
                <c:pt idx="2">
                  <c:v>584397.87093921984</c:v>
                </c:pt>
                <c:pt idx="3">
                  <c:v>662045.7252372799</c:v>
                </c:pt>
                <c:pt idx="4">
                  <c:v>707857.99839587987</c:v>
                </c:pt>
                <c:pt idx="5">
                  <c:v>687059.78213199996</c:v>
                </c:pt>
                <c:pt idx="6">
                  <c:v>820739.7759792998</c:v>
                </c:pt>
                <c:pt idx="7">
                  <c:v>936471.40736812982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67-4A2A-B8D9-F83915F27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586796448"/>
        <c:axId val="617764000"/>
      </c:barChart>
      <c:catAx>
        <c:axId val="58679644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617764000"/>
        <c:crosses val="autoZero"/>
        <c:auto val="1"/>
        <c:lblAlgn val="ctr"/>
        <c:lblOffset val="100"/>
        <c:noMultiLvlLbl val="0"/>
      </c:catAx>
      <c:valAx>
        <c:axId val="61776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r>
                  <a:rPr lang="en-US"/>
                  <a:t>NGN million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bg2">
                      <a:lumMod val="10000"/>
                    </a:schemeClr>
                  </a:solidFill>
                  <a:latin typeface="Candara" panose="020E0502030303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5867964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bg2">
              <a:lumMod val="10000"/>
            </a:schemeClr>
          </a:solidFill>
          <a:latin typeface="Candara" panose="020E0502030303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en-US" sz="1200" b="1" dirty="0">
                <a:solidFill>
                  <a:schemeClr val="tx1"/>
                </a:solidFill>
                <a:effectLst/>
              </a:rPr>
              <a:t>Solvency Ratio</a:t>
            </a:r>
            <a:r>
              <a:rPr lang="en-US" sz="1200" b="1" baseline="0" dirty="0">
                <a:solidFill>
                  <a:schemeClr val="tx1"/>
                </a:solidFill>
                <a:effectLst/>
              </a:rPr>
              <a:t> I</a:t>
            </a:r>
            <a:endParaRPr lang="en-US" sz="120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3793748104188634"/>
          <c:y val="5.07264321800725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2013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Sheet1!$D$6:$D$41</c:f>
              <c:numCache>
                <c:formatCode>0.0</c:formatCode>
                <c:ptCount val="36"/>
                <c:pt idx="0">
                  <c:v>49.536661861741358</c:v>
                </c:pt>
                <c:pt idx="1">
                  <c:v>33.276868173568708</c:v>
                </c:pt>
                <c:pt idx="2">
                  <c:v>41.841365036339674</c:v>
                </c:pt>
                <c:pt idx="3">
                  <c:v>11.374398992251743</c:v>
                </c:pt>
                <c:pt idx="4">
                  <c:v>38.089573396275142</c:v>
                </c:pt>
                <c:pt idx="5">
                  <c:v>32.783288405069804</c:v>
                </c:pt>
                <c:pt idx="6">
                  <c:v>41.504371296387177</c:v>
                </c:pt>
                <c:pt idx="7">
                  <c:v>37.043718662978307</c:v>
                </c:pt>
                <c:pt idx="8">
                  <c:v>199.31462032262885</c:v>
                </c:pt>
                <c:pt idx="9">
                  <c:v>36.591991649835869</c:v>
                </c:pt>
                <c:pt idx="10">
                  <c:v>33.429060438922839</c:v>
                </c:pt>
                <c:pt idx="11">
                  <c:v>59.105035880363253</c:v>
                </c:pt>
                <c:pt idx="12">
                  <c:v>54.039770109165488</c:v>
                </c:pt>
                <c:pt idx="13">
                  <c:v>26.737183992950627</c:v>
                </c:pt>
                <c:pt idx="14">
                  <c:v>58.973518860730515</c:v>
                </c:pt>
                <c:pt idx="15">
                  <c:v>27.429054264852937</c:v>
                </c:pt>
                <c:pt idx="16">
                  <c:v>9.700915859387683</c:v>
                </c:pt>
                <c:pt idx="17">
                  <c:v>55.844581074325617</c:v>
                </c:pt>
                <c:pt idx="18">
                  <c:v>38.03622456461656</c:v>
                </c:pt>
                <c:pt idx="19">
                  <c:v>15.247291043117576</c:v>
                </c:pt>
                <c:pt idx="20">
                  <c:v>13.062626716204326</c:v>
                </c:pt>
                <c:pt idx="21">
                  <c:v>19.309376473135369</c:v>
                </c:pt>
                <c:pt idx="22">
                  <c:v>45.829972756110301</c:v>
                </c:pt>
                <c:pt idx="23">
                  <c:v>113.34741544785626</c:v>
                </c:pt>
                <c:pt idx="24">
                  <c:v>66.689328152563348</c:v>
                </c:pt>
                <c:pt idx="25">
                  <c:v>41.469402383362478</c:v>
                </c:pt>
                <c:pt idx="26">
                  <c:v>107.79203651686746</c:v>
                </c:pt>
                <c:pt idx="27">
                  <c:v>39.268626554014325</c:v>
                </c:pt>
                <c:pt idx="28">
                  <c:v>82.295034286784087</c:v>
                </c:pt>
                <c:pt idx="29">
                  <c:v>37.799514376001596</c:v>
                </c:pt>
                <c:pt idx="30">
                  <c:v>84.092498087593142</c:v>
                </c:pt>
                <c:pt idx="31">
                  <c:v>39.855238483667456</c:v>
                </c:pt>
                <c:pt idx="32">
                  <c:v>18.908605162217583</c:v>
                </c:pt>
                <c:pt idx="33">
                  <c:v>29.269072000864995</c:v>
                </c:pt>
                <c:pt idx="34">
                  <c:v>10.547870459665717</c:v>
                </c:pt>
                <c:pt idx="35">
                  <c:v>54.743697797903145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93-4406-8E10-D8B18561F12E}"/>
            </c:ext>
          </c:extLst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2014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Sheet1!$E$6:$E$41</c:f>
              <c:numCache>
                <c:formatCode>0.0</c:formatCode>
                <c:ptCount val="36"/>
                <c:pt idx="0">
                  <c:v>45.343693827653325</c:v>
                </c:pt>
                <c:pt idx="1">
                  <c:v>60.984134620310051</c:v>
                </c:pt>
                <c:pt idx="2">
                  <c:v>33.939187087795247</c:v>
                </c:pt>
                <c:pt idx="3">
                  <c:v>16.715035756166525</c:v>
                </c:pt>
                <c:pt idx="4">
                  <c:v>64.728248960384761</c:v>
                </c:pt>
                <c:pt idx="5">
                  <c:v>52.588495270881964</c:v>
                </c:pt>
                <c:pt idx="6">
                  <c:v>35.477171293099836</c:v>
                </c:pt>
                <c:pt idx="7">
                  <c:v>40.036229377413427</c:v>
                </c:pt>
                <c:pt idx="8">
                  <c:v>194.54684940947416</c:v>
                </c:pt>
                <c:pt idx="9">
                  <c:v>88.776752387781741</c:v>
                </c:pt>
                <c:pt idx="10">
                  <c:v>25.530965303036691</c:v>
                </c:pt>
                <c:pt idx="11">
                  <c:v>72.775152579838405</c:v>
                </c:pt>
                <c:pt idx="12">
                  <c:v>77.272334203189757</c:v>
                </c:pt>
                <c:pt idx="13">
                  <c:v>48.08600847757404</c:v>
                </c:pt>
                <c:pt idx="14">
                  <c:v>68.039762291588417</c:v>
                </c:pt>
                <c:pt idx="15">
                  <c:v>55.069274359593102</c:v>
                </c:pt>
                <c:pt idx="16">
                  <c:v>11.794546223564964</c:v>
                </c:pt>
                <c:pt idx="17">
                  <c:v>69.912721737959444</c:v>
                </c:pt>
                <c:pt idx="18">
                  <c:v>42.91573538424197</c:v>
                </c:pt>
                <c:pt idx="19">
                  <c:v>19.842156486312124</c:v>
                </c:pt>
                <c:pt idx="20">
                  <c:v>42.576866293119707</c:v>
                </c:pt>
                <c:pt idx="21">
                  <c:v>26.073390327687651</c:v>
                </c:pt>
                <c:pt idx="22">
                  <c:v>54.003858686766627</c:v>
                </c:pt>
                <c:pt idx="23">
                  <c:v>114.21000591033696</c:v>
                </c:pt>
                <c:pt idx="24">
                  <c:v>84.182760722269961</c:v>
                </c:pt>
                <c:pt idx="25">
                  <c:v>47.127172567520404</c:v>
                </c:pt>
                <c:pt idx="26">
                  <c:v>133.42223681169426</c:v>
                </c:pt>
                <c:pt idx="27">
                  <c:v>32.154769424833361</c:v>
                </c:pt>
                <c:pt idx="28">
                  <c:v>89.057286285056676</c:v>
                </c:pt>
                <c:pt idx="29">
                  <c:v>33.315454998229946</c:v>
                </c:pt>
                <c:pt idx="30">
                  <c:v>134.85427162102087</c:v>
                </c:pt>
                <c:pt idx="31">
                  <c:v>34.993015170329237</c:v>
                </c:pt>
                <c:pt idx="32">
                  <c:v>24.462161289601962</c:v>
                </c:pt>
                <c:pt idx="33">
                  <c:v>34.496815247001258</c:v>
                </c:pt>
                <c:pt idx="34">
                  <c:v>12.886083427575587</c:v>
                </c:pt>
                <c:pt idx="35">
                  <c:v>31.38593733414508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93-4406-8E10-D8B18561F12E}"/>
            </c:ext>
          </c:extLst>
        </c:ser>
        <c:ser>
          <c:idx val="2"/>
          <c:order val="2"/>
          <c:tx>
            <c:strRef>
              <c:f>Sheet1!$F$5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Sheet1!$F$6:$F$41</c:f>
              <c:numCache>
                <c:formatCode>0.0</c:formatCode>
                <c:ptCount val="36"/>
                <c:pt idx="0">
                  <c:v>74.959304233515311</c:v>
                </c:pt>
                <c:pt idx="1">
                  <c:v>127.37455401667599</c:v>
                </c:pt>
                <c:pt idx="2">
                  <c:v>86.114425377520092</c:v>
                </c:pt>
                <c:pt idx="3">
                  <c:v>27.924857706739857</c:v>
                </c:pt>
                <c:pt idx="4">
                  <c:v>139.95540580641344</c:v>
                </c:pt>
                <c:pt idx="5">
                  <c:v>93.981688765935999</c:v>
                </c:pt>
                <c:pt idx="6">
                  <c:v>89.364461954155843</c:v>
                </c:pt>
                <c:pt idx="7">
                  <c:v>51.439299618722941</c:v>
                </c:pt>
                <c:pt idx="8">
                  <c:v>264.14878009381152</c:v>
                </c:pt>
                <c:pt idx="9">
                  <c:v>182.18062118382869</c:v>
                </c:pt>
                <c:pt idx="10">
                  <c:v>107.59415236265015</c:v>
                </c:pt>
                <c:pt idx="11">
                  <c:v>115.20623346291312</c:v>
                </c:pt>
                <c:pt idx="12">
                  <c:v>161.01875175797625</c:v>
                </c:pt>
                <c:pt idx="13">
                  <c:v>87.671429718287925</c:v>
                </c:pt>
                <c:pt idx="14">
                  <c:v>144.06570288521644</c:v>
                </c:pt>
                <c:pt idx="15">
                  <c:v>161.4778457228289</c:v>
                </c:pt>
                <c:pt idx="16">
                  <c:v>57.501459613791525</c:v>
                </c:pt>
                <c:pt idx="17">
                  <c:v>146.90711850598996</c:v>
                </c:pt>
                <c:pt idx="18">
                  <c:v>96.731699060167529</c:v>
                </c:pt>
                <c:pt idx="19">
                  <c:v>46.046201582784889</c:v>
                </c:pt>
                <c:pt idx="20">
                  <c:v>159.30621437007903</c:v>
                </c:pt>
                <c:pt idx="21">
                  <c:v>96.373946123974875</c:v>
                </c:pt>
                <c:pt idx="22">
                  <c:v>97.221027925524311</c:v>
                </c:pt>
                <c:pt idx="23">
                  <c:v>118.71799599305123</c:v>
                </c:pt>
                <c:pt idx="24">
                  <c:v>124.66771438731739</c:v>
                </c:pt>
                <c:pt idx="25">
                  <c:v>57.482278238910524</c:v>
                </c:pt>
                <c:pt idx="26">
                  <c:v>131.41792460749801</c:v>
                </c:pt>
                <c:pt idx="27">
                  <c:v>57.333429895522137</c:v>
                </c:pt>
                <c:pt idx="28">
                  <c:v>350.14439137264645</c:v>
                </c:pt>
                <c:pt idx="29">
                  <c:v>96.301462607815679</c:v>
                </c:pt>
                <c:pt idx="30">
                  <c:v>209.56729034594832</c:v>
                </c:pt>
                <c:pt idx="31">
                  <c:v>70.445638099869782</c:v>
                </c:pt>
                <c:pt idx="32">
                  <c:v>39.738463575229623</c:v>
                </c:pt>
                <c:pt idx="33">
                  <c:v>75.642524512476456</c:v>
                </c:pt>
                <c:pt idx="34">
                  <c:v>23.757460083357369</c:v>
                </c:pt>
                <c:pt idx="35">
                  <c:v>123.94264784090913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93-4406-8E10-D8B18561F12E}"/>
            </c:ext>
          </c:extLst>
        </c:ser>
        <c:ser>
          <c:idx val="3"/>
          <c:order val="3"/>
          <c:tx>
            <c:strRef>
              <c:f>Sheet1!$G$5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Sheet1!$G$6:$G$41</c:f>
              <c:numCache>
                <c:formatCode>0.0</c:formatCode>
                <c:ptCount val="36"/>
                <c:pt idx="0">
                  <c:v>141.937395621191</c:v>
                </c:pt>
                <c:pt idx="1">
                  <c:v>225.5636949691837</c:v>
                </c:pt>
                <c:pt idx="2">
                  <c:v>124.41813168743379</c:v>
                </c:pt>
                <c:pt idx="3">
                  <c:v>45.658444047714006</c:v>
                </c:pt>
                <c:pt idx="4">
                  <c:v>207.79874637085754</c:v>
                </c:pt>
                <c:pt idx="5">
                  <c:v>162.89952030245024</c:v>
                </c:pt>
                <c:pt idx="6">
                  <c:v>158.62997841360863</c:v>
                </c:pt>
                <c:pt idx="7">
                  <c:v>88.300175249149333</c:v>
                </c:pt>
                <c:pt idx="8">
                  <c:v>340.48929306534643</c:v>
                </c:pt>
                <c:pt idx="9">
                  <c:v>181.5390017440867</c:v>
                </c:pt>
                <c:pt idx="10">
                  <c:v>123.80485151255178</c:v>
                </c:pt>
                <c:pt idx="11">
                  <c:v>168.65089667708395</c:v>
                </c:pt>
                <c:pt idx="12">
                  <c:v>312.00485553809955</c:v>
                </c:pt>
                <c:pt idx="13">
                  <c:v>147.6396306873277</c:v>
                </c:pt>
                <c:pt idx="14">
                  <c:v>176.0909297978456</c:v>
                </c:pt>
                <c:pt idx="15">
                  <c:v>256.36582176799061</c:v>
                </c:pt>
                <c:pt idx="16">
                  <c:v>81.142279020091408</c:v>
                </c:pt>
                <c:pt idx="17">
                  <c:v>216.24329087800808</c:v>
                </c:pt>
                <c:pt idx="18">
                  <c:v>130.59265006589033</c:v>
                </c:pt>
                <c:pt idx="19">
                  <c:v>92.115555581444227</c:v>
                </c:pt>
                <c:pt idx="20">
                  <c:v>191.04691154024906</c:v>
                </c:pt>
                <c:pt idx="21">
                  <c:v>177.53454658705999</c:v>
                </c:pt>
                <c:pt idx="22">
                  <c:v>112.94445729833396</c:v>
                </c:pt>
                <c:pt idx="23">
                  <c:v>178.21611365216557</c:v>
                </c:pt>
                <c:pt idx="24">
                  <c:v>227.57340596658429</c:v>
                </c:pt>
                <c:pt idx="25">
                  <c:v>102.49387729319528</c:v>
                </c:pt>
                <c:pt idx="26">
                  <c:v>105.44355636624736</c:v>
                </c:pt>
                <c:pt idx="27">
                  <c:v>122.8064279787684</c:v>
                </c:pt>
                <c:pt idx="28">
                  <c:v>421.180818007357</c:v>
                </c:pt>
                <c:pt idx="29">
                  <c:v>233.46945408361935</c:v>
                </c:pt>
                <c:pt idx="30">
                  <c:v>273.16716284125897</c:v>
                </c:pt>
                <c:pt idx="31">
                  <c:v>84.045238671342474</c:v>
                </c:pt>
                <c:pt idx="32">
                  <c:v>85.054882531842111</c:v>
                </c:pt>
                <c:pt idx="33">
                  <c:v>122.01080571393837</c:v>
                </c:pt>
                <c:pt idx="34">
                  <c:v>62.757320196929015</c:v>
                </c:pt>
                <c:pt idx="35">
                  <c:v>181.14354337445039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93-4406-8E10-D8B18561F12E}"/>
            </c:ext>
          </c:extLst>
        </c:ser>
        <c:ser>
          <c:idx val="4"/>
          <c:order val="4"/>
          <c:tx>
            <c:strRef>
              <c:f>Sheet1!$H$5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Sheet1!$H$6:$H$41</c:f>
              <c:numCache>
                <c:formatCode>0.0</c:formatCode>
                <c:ptCount val="36"/>
                <c:pt idx="0">
                  <c:v>154.59937831676956</c:v>
                </c:pt>
                <c:pt idx="1">
                  <c:v>204.54482518670866</c:v>
                </c:pt>
                <c:pt idx="2">
                  <c:v>117.40326895861391</c:v>
                </c:pt>
                <c:pt idx="3">
                  <c:v>47.670965057947356</c:v>
                </c:pt>
                <c:pt idx="4">
                  <c:v>198.6537491558945</c:v>
                </c:pt>
                <c:pt idx="5">
                  <c:v>105.38380685572707</c:v>
                </c:pt>
                <c:pt idx="6">
                  <c:v>144.72567623654345</c:v>
                </c:pt>
                <c:pt idx="7">
                  <c:v>109.55344158657812</c:v>
                </c:pt>
                <c:pt idx="8">
                  <c:v>294.44292939259668</c:v>
                </c:pt>
                <c:pt idx="9">
                  <c:v>128.61990322771956</c:v>
                </c:pt>
                <c:pt idx="10">
                  <c:v>125.80972728190083</c:v>
                </c:pt>
                <c:pt idx="11">
                  <c:v>188.14822526285008</c:v>
                </c:pt>
                <c:pt idx="12">
                  <c:v>330.74405250350691</c:v>
                </c:pt>
                <c:pt idx="13">
                  <c:v>154.95799886600895</c:v>
                </c:pt>
                <c:pt idx="14">
                  <c:v>120.90516802996487</c:v>
                </c:pt>
                <c:pt idx="15">
                  <c:v>180.30969383277355</c:v>
                </c:pt>
                <c:pt idx="16">
                  <c:v>80.783910853319128</c:v>
                </c:pt>
                <c:pt idx="17">
                  <c:v>190.25716100820782</c:v>
                </c:pt>
                <c:pt idx="18">
                  <c:v>98.734919864772763</c:v>
                </c:pt>
                <c:pt idx="19">
                  <c:v>89.242257150384035</c:v>
                </c:pt>
                <c:pt idx="20">
                  <c:v>131.34326563442247</c:v>
                </c:pt>
                <c:pt idx="21">
                  <c:v>198.19402769007579</c:v>
                </c:pt>
                <c:pt idx="22">
                  <c:v>97.277874830450457</c:v>
                </c:pt>
                <c:pt idx="23">
                  <c:v>177.19510032381038</c:v>
                </c:pt>
                <c:pt idx="24">
                  <c:v>203.90041069037633</c:v>
                </c:pt>
                <c:pt idx="25">
                  <c:v>103.83627037849321</c:v>
                </c:pt>
                <c:pt idx="26">
                  <c:v>120.56217724383531</c:v>
                </c:pt>
                <c:pt idx="27">
                  <c:v>106.29304714632009</c:v>
                </c:pt>
                <c:pt idx="28">
                  <c:v>327.81412052967625</c:v>
                </c:pt>
                <c:pt idx="29">
                  <c:v>211.2539014656563</c:v>
                </c:pt>
                <c:pt idx="30">
                  <c:v>242.01570791282006</c:v>
                </c:pt>
                <c:pt idx="31">
                  <c:v>92.922075236661598</c:v>
                </c:pt>
                <c:pt idx="32">
                  <c:v>70.526074375716206</c:v>
                </c:pt>
                <c:pt idx="33">
                  <c:v>150.54244889929927</c:v>
                </c:pt>
                <c:pt idx="34">
                  <c:v>79.61472472579149</c:v>
                </c:pt>
                <c:pt idx="35">
                  <c:v>168.61442336680983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93-4406-8E10-D8B18561F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8525872"/>
        <c:axId val="468519640"/>
      </c:radarChart>
      <c:catAx>
        <c:axId val="46852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19640"/>
        <c:crosses val="autoZero"/>
        <c:auto val="1"/>
        <c:lblAlgn val="ctr"/>
        <c:lblOffset val="100"/>
        <c:noMultiLvlLbl val="0"/>
      </c:catAx>
      <c:valAx>
        <c:axId val="46851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ndara" panose="020E0502030303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Sheet1!$A$43</c:f>
              <c:strCache>
                <c:ptCount val="1"/>
                <c:pt idx="0">
                  <c:v>Max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Sheet1!$B$43:$H$43</c:f>
              <c:numCache>
                <c:formatCode>0.0</c:formatCode>
                <c:ptCount val="7"/>
                <c:pt idx="0">
                  <c:v>167.25649315198234</c:v>
                </c:pt>
                <c:pt idx="1">
                  <c:v>162.89398862848415</c:v>
                </c:pt>
                <c:pt idx="2">
                  <c:v>199.31462032262885</c:v>
                </c:pt>
                <c:pt idx="3">
                  <c:v>194.54684940947416</c:v>
                </c:pt>
                <c:pt idx="4">
                  <c:v>350.14439137264645</c:v>
                </c:pt>
                <c:pt idx="5">
                  <c:v>421.180818007357</c:v>
                </c:pt>
                <c:pt idx="6">
                  <c:v>330.74405250350691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6D-47B7-8CE7-E59452F6567F}"/>
            </c:ext>
          </c:extLst>
        </c:ser>
        <c:ser>
          <c:idx val="0"/>
          <c:order val="1"/>
          <c:tx>
            <c:strRef>
              <c:f>Sheet1!$A$42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Sheet1!$B$42:$H$42</c:f>
              <c:numCache>
                <c:formatCode>0.0</c:formatCode>
                <c:ptCount val="7"/>
                <c:pt idx="0">
                  <c:v>45.267926364383705</c:v>
                </c:pt>
                <c:pt idx="1">
                  <c:v>50.276816031825746</c:v>
                </c:pt>
                <c:pt idx="2">
                  <c:v>47.338328042786713</c:v>
                </c:pt>
                <c:pt idx="3">
                  <c:v>57.043792809862488</c:v>
                </c:pt>
                <c:pt idx="4">
                  <c:v>113.71456676139047</c:v>
                </c:pt>
                <c:pt idx="5">
                  <c:v>168.4103795861304</c:v>
                </c:pt>
                <c:pt idx="6">
                  <c:v>154.0943530299723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6D-47B7-8CE7-E59452F6567F}"/>
            </c:ext>
          </c:extLst>
        </c:ser>
        <c:ser>
          <c:idx val="2"/>
          <c:order val="2"/>
          <c:tx>
            <c:strRef>
              <c:f>Sheet1!$A$44</c:f>
              <c:strCache>
                <c:ptCount val="1"/>
                <c:pt idx="0">
                  <c:v>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Sheet1!$B$44:$H$44</c:f>
              <c:numCache>
                <c:formatCode>0.0</c:formatCode>
                <c:ptCount val="7"/>
                <c:pt idx="0">
                  <c:v>5.9078715979163423</c:v>
                </c:pt>
                <c:pt idx="1">
                  <c:v>11.270854638495699</c:v>
                </c:pt>
                <c:pt idx="2">
                  <c:v>9.700915859387683</c:v>
                </c:pt>
                <c:pt idx="3">
                  <c:v>11.794546223564964</c:v>
                </c:pt>
                <c:pt idx="4">
                  <c:v>23.757460083357369</c:v>
                </c:pt>
                <c:pt idx="5">
                  <c:v>45.658444047714006</c:v>
                </c:pt>
                <c:pt idx="6">
                  <c:v>47.670965057947356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6D-47B7-8CE7-E59452F65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521608"/>
        <c:axId val="468524232"/>
      </c:lineChart>
      <c:catAx>
        <c:axId val="46852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4232"/>
        <c:crosses val="autoZero"/>
        <c:auto val="1"/>
        <c:lblAlgn val="ctr"/>
        <c:lblOffset val="100"/>
        <c:noMultiLvlLbl val="0"/>
      </c:catAx>
      <c:valAx>
        <c:axId val="468524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Candara" panose="020E0502030303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andara" panose="020E0502030303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en-US" sz="1200" b="1" dirty="0">
                <a:solidFill>
                  <a:schemeClr val="tx1"/>
                </a:solidFill>
                <a:effectLst/>
              </a:rPr>
              <a:t>Solvency Ratio</a:t>
            </a:r>
            <a:r>
              <a:rPr lang="en-US" sz="1200" b="1" baseline="0" dirty="0">
                <a:solidFill>
                  <a:schemeClr val="tx1"/>
                </a:solidFill>
                <a:effectLst/>
              </a:rPr>
              <a:t> II</a:t>
            </a:r>
            <a:endParaRPr lang="en-US" sz="1200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chemeClr val="tx1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Sheet1!$M$5</c:f>
              <c:strCache>
                <c:ptCount val="1"/>
                <c:pt idx="0">
                  <c:v>2013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Sheet1!$M$6:$M$41</c:f>
              <c:numCache>
                <c:formatCode>0.0</c:formatCode>
                <c:ptCount val="36"/>
                <c:pt idx="0">
                  <c:v>253.64818293211667</c:v>
                </c:pt>
                <c:pt idx="1">
                  <c:v>385.01797397273384</c:v>
                </c:pt>
                <c:pt idx="2">
                  <c:v>811.99058870181716</c:v>
                </c:pt>
                <c:pt idx="3">
                  <c:v>34.653409192083814</c:v>
                </c:pt>
                <c:pt idx="4">
                  <c:v>340.78753699475357</c:v>
                </c:pt>
                <c:pt idx="5">
                  <c:v>661.97082012833062</c:v>
                </c:pt>
                <c:pt idx="6">
                  <c:v>298.40827183814866</c:v>
                </c:pt>
                <c:pt idx="7">
                  <c:v>1122.6077790934485</c:v>
                </c:pt>
                <c:pt idx="8">
                  <c:v>967.00558472717694</c:v>
                </c:pt>
                <c:pt idx="9">
                  <c:v>203.3535164952817</c:v>
                </c:pt>
                <c:pt idx="10">
                  <c:v>126.93008332590519</c:v>
                </c:pt>
                <c:pt idx="11">
                  <c:v>254.98347673889512</c:v>
                </c:pt>
                <c:pt idx="12">
                  <c:v>956.38985339941064</c:v>
                </c:pt>
                <c:pt idx="13">
                  <c:v>59.698639787321973</c:v>
                </c:pt>
                <c:pt idx="14">
                  <c:v>723.14255457166428</c:v>
                </c:pt>
                <c:pt idx="15">
                  <c:v>166.59235932207946</c:v>
                </c:pt>
                <c:pt idx="16">
                  <c:v>16.527226955514937</c:v>
                </c:pt>
                <c:pt idx="17">
                  <c:v>89.935790383231378</c:v>
                </c:pt>
                <c:pt idx="18">
                  <c:v>187.88129731280108</c:v>
                </c:pt>
                <c:pt idx="19">
                  <c:v>3.9351036865120452</c:v>
                </c:pt>
                <c:pt idx="20">
                  <c:v>22.872446578725285</c:v>
                </c:pt>
                <c:pt idx="21">
                  <c:v>141.62108734809144</c:v>
                </c:pt>
                <c:pt idx="22">
                  <c:v>161.99244919096273</c:v>
                </c:pt>
                <c:pt idx="23">
                  <c:v>118.06630193556921</c:v>
                </c:pt>
                <c:pt idx="24">
                  <c:v>719.00415080682342</c:v>
                </c:pt>
                <c:pt idx="25">
                  <c:v>600.90092537399414</c:v>
                </c:pt>
                <c:pt idx="26">
                  <c:v>423.76338664914391</c:v>
                </c:pt>
                <c:pt idx="27">
                  <c:v>294.16199699036969</c:v>
                </c:pt>
                <c:pt idx="28">
                  <c:v>568.35147155082586</c:v>
                </c:pt>
                <c:pt idx="29">
                  <c:v>125.27430579290946</c:v>
                </c:pt>
                <c:pt idx="30">
                  <c:v>617.62140038901487</c:v>
                </c:pt>
                <c:pt idx="31">
                  <c:v>147.3588217118882</c:v>
                </c:pt>
                <c:pt idx="32">
                  <c:v>104.18282021729763</c:v>
                </c:pt>
                <c:pt idx="33">
                  <c:v>415.1900013750826</c:v>
                </c:pt>
                <c:pt idx="34">
                  <c:v>36.544038699970329</c:v>
                </c:pt>
                <c:pt idx="35">
                  <c:v>928.39633534729739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8-450D-8E5A-058076963AD2}"/>
            </c:ext>
          </c:extLst>
        </c:ser>
        <c:ser>
          <c:idx val="1"/>
          <c:order val="1"/>
          <c:tx>
            <c:strRef>
              <c:f>Sheet1!$N$5</c:f>
              <c:strCache>
                <c:ptCount val="1"/>
                <c:pt idx="0">
                  <c:v>2014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Sheet1!$N$6:$N$41</c:f>
              <c:numCache>
                <c:formatCode>0.0</c:formatCode>
                <c:ptCount val="36"/>
                <c:pt idx="0">
                  <c:v>203.10140530639114</c:v>
                </c:pt>
                <c:pt idx="1">
                  <c:v>529.44950589670168</c:v>
                </c:pt>
                <c:pt idx="2">
                  <c:v>521.5194563425099</c:v>
                </c:pt>
                <c:pt idx="3">
                  <c:v>27.511871111585023</c:v>
                </c:pt>
                <c:pt idx="4">
                  <c:v>576.90501474693792</c:v>
                </c:pt>
                <c:pt idx="5">
                  <c:v>836.64589649989443</c:v>
                </c:pt>
                <c:pt idx="6">
                  <c:v>214.5237126790029</c:v>
                </c:pt>
                <c:pt idx="7">
                  <c:v>807.84561812809022</c:v>
                </c:pt>
                <c:pt idx="8">
                  <c:v>682.02501011379445</c:v>
                </c:pt>
                <c:pt idx="9">
                  <c:v>494.99562118894607</c:v>
                </c:pt>
                <c:pt idx="10">
                  <c:v>63.040978280843959</c:v>
                </c:pt>
                <c:pt idx="11">
                  <c:v>235.26169836974421</c:v>
                </c:pt>
                <c:pt idx="12">
                  <c:v>879.76979227655704</c:v>
                </c:pt>
                <c:pt idx="13">
                  <c:v>117.5339390190864</c:v>
                </c:pt>
                <c:pt idx="14">
                  <c:v>569.45383581851809</c:v>
                </c:pt>
                <c:pt idx="15">
                  <c:v>356.66998085195331</c:v>
                </c:pt>
                <c:pt idx="16">
                  <c:v>25.025734943178048</c:v>
                </c:pt>
                <c:pt idx="17">
                  <c:v>130.52002510045685</c:v>
                </c:pt>
                <c:pt idx="18">
                  <c:v>230.00996177401248</c:v>
                </c:pt>
                <c:pt idx="19">
                  <c:v>9.4278540058038285</c:v>
                </c:pt>
                <c:pt idx="20">
                  <c:v>450.46422716614626</c:v>
                </c:pt>
                <c:pt idx="21">
                  <c:v>156.84711585044997</c:v>
                </c:pt>
                <c:pt idx="22">
                  <c:v>177.74176068317249</c:v>
                </c:pt>
                <c:pt idx="23">
                  <c:v>97.06733642770142</c:v>
                </c:pt>
                <c:pt idx="24">
                  <c:v>845.15598796613619</c:v>
                </c:pt>
                <c:pt idx="25">
                  <c:v>408.81610266684413</c:v>
                </c:pt>
                <c:pt idx="26">
                  <c:v>401.16038309096751</c:v>
                </c:pt>
                <c:pt idx="27">
                  <c:v>164.4175169820582</c:v>
                </c:pt>
                <c:pt idx="28">
                  <c:v>444.25711664343515</c:v>
                </c:pt>
                <c:pt idx="29">
                  <c:v>79.183479467713966</c:v>
                </c:pt>
                <c:pt idx="30">
                  <c:v>946.53604022415027</c:v>
                </c:pt>
                <c:pt idx="31">
                  <c:v>102.96829114589335</c:v>
                </c:pt>
                <c:pt idx="32">
                  <c:v>136.17731858432529</c:v>
                </c:pt>
                <c:pt idx="33">
                  <c:v>378.91923245441717</c:v>
                </c:pt>
                <c:pt idx="34">
                  <c:v>53.303756404500234</c:v>
                </c:pt>
                <c:pt idx="35">
                  <c:v>351.53467067873174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A8-450D-8E5A-058076963AD2}"/>
            </c:ext>
          </c:extLst>
        </c:ser>
        <c:ser>
          <c:idx val="2"/>
          <c:order val="2"/>
          <c:tx>
            <c:strRef>
              <c:f>Sheet1!$O$5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Sheet1!$O$6:$O$41</c:f>
              <c:numCache>
                <c:formatCode>0.0</c:formatCode>
                <c:ptCount val="36"/>
                <c:pt idx="0">
                  <c:v>251.17544776918663</c:v>
                </c:pt>
                <c:pt idx="1">
                  <c:v>1060.2969567110356</c:v>
                </c:pt>
                <c:pt idx="2">
                  <c:v>997.72831863802139</c:v>
                </c:pt>
                <c:pt idx="3">
                  <c:v>24.171877394729119</c:v>
                </c:pt>
                <c:pt idx="4">
                  <c:v>1068.8866017843607</c:v>
                </c:pt>
                <c:pt idx="5">
                  <c:v>1186.3664266013009</c:v>
                </c:pt>
                <c:pt idx="6">
                  <c:v>523.39248832376222</c:v>
                </c:pt>
                <c:pt idx="7">
                  <c:v>632.77838650547312</c:v>
                </c:pt>
                <c:pt idx="8">
                  <c:v>851.48676145701427</c:v>
                </c:pt>
                <c:pt idx="9">
                  <c:v>785.68936226544929</c:v>
                </c:pt>
                <c:pt idx="10">
                  <c:v>778.99973392880315</c:v>
                </c:pt>
                <c:pt idx="11">
                  <c:v>242.12975579439288</c:v>
                </c:pt>
                <c:pt idx="12">
                  <c:v>1593.9852943088495</c:v>
                </c:pt>
                <c:pt idx="13">
                  <c:v>207.67769876196391</c:v>
                </c:pt>
                <c:pt idx="14">
                  <c:v>1117.2162761052973</c:v>
                </c:pt>
                <c:pt idx="15">
                  <c:v>1310.9628762449631</c:v>
                </c:pt>
                <c:pt idx="16">
                  <c:v>436.78356859626859</c:v>
                </c:pt>
                <c:pt idx="17">
                  <c:v>432.0800821601859</c:v>
                </c:pt>
                <c:pt idx="18">
                  <c:v>477.57880565292891</c:v>
                </c:pt>
                <c:pt idx="19">
                  <c:v>198.49795819121869</c:v>
                </c:pt>
                <c:pt idx="20">
                  <c:v>1775.7830447517431</c:v>
                </c:pt>
                <c:pt idx="21">
                  <c:v>620.29255963079072</c:v>
                </c:pt>
                <c:pt idx="22">
                  <c:v>445.28711107746528</c:v>
                </c:pt>
                <c:pt idx="23">
                  <c:v>81.476015957231468</c:v>
                </c:pt>
                <c:pt idx="24">
                  <c:v>947.21810370154049</c:v>
                </c:pt>
                <c:pt idx="25">
                  <c:v>359.85351298554417</c:v>
                </c:pt>
                <c:pt idx="26">
                  <c:v>219.44864583621407</c:v>
                </c:pt>
                <c:pt idx="27">
                  <c:v>263.8917560762527</c:v>
                </c:pt>
                <c:pt idx="28">
                  <c:v>1792.3964104972324</c:v>
                </c:pt>
                <c:pt idx="29">
                  <c:v>302.85032900953632</c:v>
                </c:pt>
                <c:pt idx="30">
                  <c:v>1386.766624422874</c:v>
                </c:pt>
                <c:pt idx="31">
                  <c:v>164.39032986548818</c:v>
                </c:pt>
                <c:pt idx="32">
                  <c:v>187.29702297207177</c:v>
                </c:pt>
                <c:pt idx="33">
                  <c:v>665.36405811693112</c:v>
                </c:pt>
                <c:pt idx="34">
                  <c:v>171.78533037700555</c:v>
                </c:pt>
                <c:pt idx="35">
                  <c:v>1688.0706652759268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A8-450D-8E5A-058076963AD2}"/>
            </c:ext>
          </c:extLst>
        </c:ser>
        <c:ser>
          <c:idx val="3"/>
          <c:order val="3"/>
          <c:tx>
            <c:strRef>
              <c:f>Sheet1!$P$5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Sheet1!$P$6:$P$41</c:f>
              <c:numCache>
                <c:formatCode>0.0</c:formatCode>
                <c:ptCount val="36"/>
                <c:pt idx="0">
                  <c:v>421.63047307843146</c:v>
                </c:pt>
                <c:pt idx="1">
                  <c:v>1073.7217916212228</c:v>
                </c:pt>
                <c:pt idx="2">
                  <c:v>667.9552143908395</c:v>
                </c:pt>
                <c:pt idx="3">
                  <c:v>23.790348385911827</c:v>
                </c:pt>
                <c:pt idx="4">
                  <c:v>806.57153817800747</c:v>
                </c:pt>
                <c:pt idx="5">
                  <c:v>1773.168346998101</c:v>
                </c:pt>
                <c:pt idx="6">
                  <c:v>664.74900722887367</c:v>
                </c:pt>
                <c:pt idx="7">
                  <c:v>1155.9279298932531</c:v>
                </c:pt>
                <c:pt idx="8">
                  <c:v>867.18383463738496</c:v>
                </c:pt>
                <c:pt idx="9">
                  <c:v>547.53257495842479</c:v>
                </c:pt>
                <c:pt idx="10">
                  <c:v>646.12445021708209</c:v>
                </c:pt>
                <c:pt idx="11">
                  <c:v>195.69947579344884</c:v>
                </c:pt>
                <c:pt idx="12">
                  <c:v>2843.4800386382849</c:v>
                </c:pt>
                <c:pt idx="13">
                  <c:v>340.11802062252548</c:v>
                </c:pt>
                <c:pt idx="14">
                  <c:v>1642.4696230838745</c:v>
                </c:pt>
                <c:pt idx="15">
                  <c:v>1588.6107328154339</c:v>
                </c:pt>
                <c:pt idx="16">
                  <c:v>653.09686010452219</c:v>
                </c:pt>
                <c:pt idx="17">
                  <c:v>371.08242201694185</c:v>
                </c:pt>
                <c:pt idx="18">
                  <c:v>302.70712172217259</c:v>
                </c:pt>
                <c:pt idx="19">
                  <c:v>401.23174608351195</c:v>
                </c:pt>
                <c:pt idx="20">
                  <c:v>1848.5483708085987</c:v>
                </c:pt>
                <c:pt idx="21">
                  <c:v>745.95391192967008</c:v>
                </c:pt>
                <c:pt idx="22">
                  <c:v>221.03338499840297</c:v>
                </c:pt>
                <c:pt idx="23">
                  <c:v>103.08529619670139</c:v>
                </c:pt>
                <c:pt idx="24">
                  <c:v>1734.951893496089</c:v>
                </c:pt>
                <c:pt idx="25">
                  <c:v>543.80063894572493</c:v>
                </c:pt>
                <c:pt idx="26">
                  <c:v>108.82845768009108</c:v>
                </c:pt>
                <c:pt idx="27">
                  <c:v>612.12840980708847</c:v>
                </c:pt>
                <c:pt idx="28">
                  <c:v>1655.3068306948851</c:v>
                </c:pt>
                <c:pt idx="29">
                  <c:v>613.83567332306438</c:v>
                </c:pt>
                <c:pt idx="30">
                  <c:v>1200.4808967432036</c:v>
                </c:pt>
                <c:pt idx="31">
                  <c:v>166.99382820922509</c:v>
                </c:pt>
                <c:pt idx="32">
                  <c:v>493.87181353814185</c:v>
                </c:pt>
                <c:pt idx="33">
                  <c:v>659.29006486846561</c:v>
                </c:pt>
                <c:pt idx="34">
                  <c:v>419.06364848630045</c:v>
                </c:pt>
                <c:pt idx="35">
                  <c:v>1220.8280239777346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A8-450D-8E5A-058076963AD2}"/>
            </c:ext>
          </c:extLst>
        </c:ser>
        <c:ser>
          <c:idx val="4"/>
          <c:order val="4"/>
          <c:tx>
            <c:strRef>
              <c:f>Sheet1!$Q$5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Sheet1!$A$6:$A$41</c:f>
              <c:strCache>
                <c:ptCount val="36"/>
                <c:pt idx="0">
                  <c:v>Abia</c:v>
                </c:pt>
                <c:pt idx="1">
                  <c:v>Adamawa</c:v>
                </c:pt>
                <c:pt idx="2">
                  <c:v>Akwa Ibom</c:v>
                </c:pt>
                <c:pt idx="3">
                  <c:v>Anambra</c:v>
                </c:pt>
                <c:pt idx="4">
                  <c:v>Bauchi</c:v>
                </c:pt>
                <c:pt idx="5">
                  <c:v>Bayelsa</c:v>
                </c:pt>
                <c:pt idx="6">
                  <c:v>Benue</c:v>
                </c:pt>
                <c:pt idx="7">
                  <c:v>Borno</c:v>
                </c:pt>
                <c:pt idx="8">
                  <c:v>Cross River</c:v>
                </c:pt>
                <c:pt idx="9">
                  <c:v>Delta</c:v>
                </c:pt>
                <c:pt idx="10">
                  <c:v>Ebonyi</c:v>
                </c:pt>
                <c:pt idx="11">
                  <c:v>Edo</c:v>
                </c:pt>
                <c:pt idx="12">
                  <c:v>Ekiti</c:v>
                </c:pt>
                <c:pt idx="13">
                  <c:v>Enugu</c:v>
                </c:pt>
                <c:pt idx="14">
                  <c:v>Gombe</c:v>
                </c:pt>
                <c:pt idx="15">
                  <c:v>Imo</c:v>
                </c:pt>
                <c:pt idx="16">
                  <c:v>Jigawa</c:v>
                </c:pt>
                <c:pt idx="17">
                  <c:v>Kaduna</c:v>
                </c:pt>
                <c:pt idx="18">
                  <c:v>Kano</c:v>
                </c:pt>
                <c:pt idx="19">
                  <c:v>Katsina</c:v>
                </c:pt>
                <c:pt idx="20">
                  <c:v>Kebbi</c:v>
                </c:pt>
                <c:pt idx="21">
                  <c:v>Kogi</c:v>
                </c:pt>
                <c:pt idx="22">
                  <c:v>Kwara</c:v>
                </c:pt>
                <c:pt idx="23">
                  <c:v>Lagos</c:v>
                </c:pt>
                <c:pt idx="24">
                  <c:v>Nasarawa</c:v>
                </c:pt>
                <c:pt idx="25">
                  <c:v>Niger</c:v>
                </c:pt>
                <c:pt idx="26">
                  <c:v>Ogun</c:v>
                </c:pt>
                <c:pt idx="27">
                  <c:v>Ondo</c:v>
                </c:pt>
                <c:pt idx="28">
                  <c:v>Osun</c:v>
                </c:pt>
                <c:pt idx="29">
                  <c:v>Oyo</c:v>
                </c:pt>
                <c:pt idx="30">
                  <c:v>Plateau</c:v>
                </c:pt>
                <c:pt idx="31">
                  <c:v>Rivers</c:v>
                </c:pt>
                <c:pt idx="32">
                  <c:v>Sokoto</c:v>
                </c:pt>
                <c:pt idx="33">
                  <c:v>Taraba</c:v>
                </c:pt>
                <c:pt idx="34">
                  <c:v>Yobe</c:v>
                </c:pt>
                <c:pt idx="35">
                  <c:v>Zamfara</c:v>
                </c:pt>
              </c:strCache>
            </c:strRef>
          </c:cat>
          <c:val>
            <c:numRef>
              <c:f>Sheet1!$Q$6:$Q$41</c:f>
              <c:numCache>
                <c:formatCode>0.0</c:formatCode>
                <c:ptCount val="36"/>
                <c:pt idx="0">
                  <c:v>406.56871605570586</c:v>
                </c:pt>
                <c:pt idx="1">
                  <c:v>1122.4791947792701</c:v>
                </c:pt>
                <c:pt idx="2">
                  <c:v>1173.6848435890859</c:v>
                </c:pt>
                <c:pt idx="3">
                  <c:v>15.043901295300369</c:v>
                </c:pt>
                <c:pt idx="4">
                  <c:v>1694.0660939295615</c:v>
                </c:pt>
                <c:pt idx="5">
                  <c:v>1033.787800398118</c:v>
                </c:pt>
                <c:pt idx="6">
                  <c:v>604.36227168193329</c:v>
                </c:pt>
                <c:pt idx="7">
                  <c:v>1084.4567110198684</c:v>
                </c:pt>
                <c:pt idx="8">
                  <c:v>694.01681176633417</c:v>
                </c:pt>
                <c:pt idx="9">
                  <c:v>440.04073488739868</c:v>
                </c:pt>
                <c:pt idx="10">
                  <c:v>678.30307785626007</c:v>
                </c:pt>
                <c:pt idx="11">
                  <c:v>270.34989683619557</c:v>
                </c:pt>
                <c:pt idx="12">
                  <c:v>2365.2880462598309</c:v>
                </c:pt>
                <c:pt idx="13">
                  <c:v>271.08976262224218</c:v>
                </c:pt>
                <c:pt idx="14">
                  <c:v>795.46690408098607</c:v>
                </c:pt>
                <c:pt idx="15">
                  <c:v>1179.2082300931347</c:v>
                </c:pt>
                <c:pt idx="16">
                  <c:v>500.28350868276601</c:v>
                </c:pt>
                <c:pt idx="17">
                  <c:v>315.95894406288585</c:v>
                </c:pt>
                <c:pt idx="18">
                  <c:v>217.49089126713352</c:v>
                </c:pt>
                <c:pt idx="19">
                  <c:v>516.0367108263639</c:v>
                </c:pt>
                <c:pt idx="20">
                  <c:v>1109.057958772685</c:v>
                </c:pt>
                <c:pt idx="21">
                  <c:v>910.32388255232422</c:v>
                </c:pt>
                <c:pt idx="22">
                  <c:v>205.03602185595398</c:v>
                </c:pt>
                <c:pt idx="23">
                  <c:v>108.78053077931405</c:v>
                </c:pt>
                <c:pt idx="24">
                  <c:v>1155.7887123772832</c:v>
                </c:pt>
                <c:pt idx="25">
                  <c:v>614.17432766312402</c:v>
                </c:pt>
                <c:pt idx="26">
                  <c:v>142.35198157440288</c:v>
                </c:pt>
                <c:pt idx="27">
                  <c:v>535.793201144656</c:v>
                </c:pt>
                <c:pt idx="28">
                  <c:v>1178.4100389050495</c:v>
                </c:pt>
                <c:pt idx="29">
                  <c:v>575.60430290660872</c:v>
                </c:pt>
                <c:pt idx="30">
                  <c:v>1134.0941088397631</c:v>
                </c:pt>
                <c:pt idx="31">
                  <c:v>213.6187401530218</c:v>
                </c:pt>
                <c:pt idx="32">
                  <c:v>288.59688184151582</c:v>
                </c:pt>
                <c:pt idx="33">
                  <c:v>1055.6663505819618</c:v>
                </c:pt>
                <c:pt idx="34">
                  <c:v>735.60233091130158</c:v>
                </c:pt>
                <c:pt idx="35">
                  <c:v>1160.7451912682636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A8-450D-8E5A-058076963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8525872"/>
        <c:axId val="468519640"/>
      </c:radarChart>
      <c:catAx>
        <c:axId val="46852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19640"/>
        <c:crosses val="autoZero"/>
        <c:auto val="1"/>
        <c:lblAlgn val="ctr"/>
        <c:lblOffset val="100"/>
        <c:noMultiLvlLbl val="0"/>
      </c:catAx>
      <c:valAx>
        <c:axId val="46851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ndara" panose="020E0502030303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Sheet1!$A$43</c:f>
              <c:strCache>
                <c:ptCount val="1"/>
                <c:pt idx="0">
                  <c:v>Max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Sheet1!$K$43:$Q$43</c:f>
              <c:numCache>
                <c:formatCode>0.0</c:formatCode>
                <c:ptCount val="7"/>
                <c:pt idx="0">
                  <c:v>4453.9219971803041</c:v>
                </c:pt>
                <c:pt idx="1">
                  <c:v>4484.9856476368368</c:v>
                </c:pt>
                <c:pt idx="2">
                  <c:v>1122.6077790934485</c:v>
                </c:pt>
                <c:pt idx="3">
                  <c:v>946.53604022415027</c:v>
                </c:pt>
                <c:pt idx="4">
                  <c:v>1792.3964104972324</c:v>
                </c:pt>
                <c:pt idx="5">
                  <c:v>2843.4800386382849</c:v>
                </c:pt>
                <c:pt idx="6">
                  <c:v>2365.2880462598309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BE-4B5A-AA7C-C376D79A3553}"/>
            </c:ext>
          </c:extLst>
        </c:ser>
        <c:ser>
          <c:idx val="0"/>
          <c:order val="1"/>
          <c:tx>
            <c:strRef>
              <c:f>Sheet1!$A$42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Sheet1!$K$42:$Q$42</c:f>
              <c:numCache>
                <c:formatCode>0.0</c:formatCode>
                <c:ptCount val="7"/>
                <c:pt idx="0">
                  <c:v>487.08235744257371</c:v>
                </c:pt>
                <c:pt idx="1">
                  <c:v>469.05072645434677</c:v>
                </c:pt>
                <c:pt idx="2">
                  <c:v>363.63227748658869</c:v>
                </c:pt>
                <c:pt idx="3">
                  <c:v>352.93853469140691</c:v>
                </c:pt>
                <c:pt idx="4">
                  <c:v>701.3904499374737</c:v>
                </c:pt>
                <c:pt idx="5">
                  <c:v>814.85701928254559</c:v>
                </c:pt>
                <c:pt idx="6">
                  <c:v>736.15632261437804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BE-4B5A-AA7C-C376D79A3553}"/>
            </c:ext>
          </c:extLst>
        </c:ser>
        <c:ser>
          <c:idx val="2"/>
          <c:order val="2"/>
          <c:tx>
            <c:strRef>
              <c:f>Sheet1!$A$44</c:f>
              <c:strCache>
                <c:ptCount val="1"/>
                <c:pt idx="0">
                  <c:v>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Sheet1!$B$5:$H$5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Sheet1!$K$44:$Q$44</c:f>
              <c:numCache>
                <c:formatCode>0.0</c:formatCode>
                <c:ptCount val="7"/>
                <c:pt idx="0">
                  <c:v>48.58559707953021</c:v>
                </c:pt>
                <c:pt idx="1">
                  <c:v>18.270000028546317</c:v>
                </c:pt>
                <c:pt idx="2">
                  <c:v>3.9351036865120452</c:v>
                </c:pt>
                <c:pt idx="3">
                  <c:v>9.4278540058038285</c:v>
                </c:pt>
                <c:pt idx="4">
                  <c:v>24.171877394729119</c:v>
                </c:pt>
                <c:pt idx="5">
                  <c:v>23.790348385911827</c:v>
                </c:pt>
                <c:pt idx="6">
                  <c:v>15.043901295300369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BE-4B5A-AA7C-C376D79A3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521608"/>
        <c:axId val="468524232"/>
      </c:lineChart>
      <c:catAx>
        <c:axId val="46852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4232"/>
        <c:crosses val="autoZero"/>
        <c:auto val="1"/>
        <c:lblAlgn val="ctr"/>
        <c:lblOffset val="100"/>
        <c:noMultiLvlLbl val="0"/>
      </c:catAx>
      <c:valAx>
        <c:axId val="468524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Candara" panose="020E0502030303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46852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andara" panose="020E0502030303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0.59289</cdr:x>
      <cdr:y>0.2983</cdr:y>
    </cdr:from>
    <cdr:to>
      <cdr:x>0.84548</cdr:x>
      <cdr:y>0.47602</cdr:y>
    </cdr:to>
    <cdr:sp macro="" textlink="">
      <cdr:nvSpPr>
        <cdr:cNvPr id="3" name="Rectangle 2"/>
        <cdr:cNvSpPr>
          <a:spLocks xmlns:a="http://schemas.openxmlformats.org/drawingml/2006/main"/>
        </cdr:cNvSpPr>
      </cdr:nvSpPr>
      <cdr:spPr>
        <a:xfrm xmlns:a="http://schemas.openxmlformats.org/drawingml/2006/main">
          <a:off x="3844681" y="888750"/>
          <a:ext cx="1637954" cy="5295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accent5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 algn="ctr">
            <a:lnSpc>
              <a:spcPct val="107000"/>
            </a:lnSpc>
            <a:spcBef>
              <a:spcPts val="0"/>
            </a:spcBef>
            <a:spcAft>
              <a:spcPts val="800"/>
            </a:spcAft>
          </a:pPr>
          <a:r>
            <a:rPr lang="en-US" sz="900" i="1" dirty="0">
              <a:solidFill>
                <a:srgbClr val="000000"/>
              </a:solidFill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Rising price periods with the exception</a:t>
          </a:r>
          <a:r>
            <a:rPr lang="en-US" sz="900" i="1" baseline="0" dirty="0">
              <a:solidFill>
                <a:srgbClr val="000000"/>
              </a:solidFill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of 2009, 1998 - 2014</a:t>
          </a:r>
          <a:endParaRPr lang="en-US" sz="1100" dirty="0">
            <a:effectLst/>
            <a:latin typeface="Candara" panose="020E0502030303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0.87074</cdr:x>
      <cdr:y>0.57289</cdr:y>
    </cdr:from>
    <cdr:to>
      <cdr:x>1</cdr:x>
      <cdr:y>0.7302</cdr:y>
    </cdr:to>
    <cdr:sp macro="" textlink="">
      <cdr:nvSpPr>
        <cdr:cNvPr id="4" name="Rectangle 3"/>
        <cdr:cNvSpPr>
          <a:spLocks xmlns:a="http://schemas.openxmlformats.org/drawingml/2006/main"/>
        </cdr:cNvSpPr>
      </cdr:nvSpPr>
      <cdr:spPr>
        <a:xfrm xmlns:a="http://schemas.openxmlformats.org/drawingml/2006/main">
          <a:off x="5646418" y="1706882"/>
          <a:ext cx="838202" cy="4686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accent5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 algn="ctr">
            <a:lnSpc>
              <a:spcPct val="107000"/>
            </a:lnSpc>
            <a:spcBef>
              <a:spcPts val="0"/>
            </a:spcBef>
            <a:spcAft>
              <a:spcPts val="800"/>
            </a:spcAft>
          </a:pPr>
          <a:r>
            <a:rPr lang="en-US" sz="900" i="1" dirty="0">
              <a:solidFill>
                <a:srgbClr val="000000"/>
              </a:solidFill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Falling</a:t>
          </a:r>
          <a:r>
            <a:rPr lang="en-US" sz="900" i="1" baseline="0" dirty="0">
              <a:solidFill>
                <a:srgbClr val="000000"/>
              </a:solidFill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oil price periods of 2014 - 2016</a:t>
          </a:r>
          <a:endParaRPr lang="en-US" sz="1100" dirty="0">
            <a:effectLst/>
            <a:latin typeface="Candara" panose="020E0502030303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0.10966</cdr:x>
      <cdr:y>0.3745</cdr:y>
    </cdr:from>
    <cdr:to>
      <cdr:x>1</cdr:x>
      <cdr:y>0.3745</cdr:y>
    </cdr:to>
    <cdr:cxnSp macro="">
      <cdr:nvCxnSpPr>
        <cdr:cNvPr id="2" name="Straight Connector 1" descr="bhe">
          <a:extLst xmlns:a="http://schemas.openxmlformats.org/drawingml/2006/main">
            <a:ext uri="{FF2B5EF4-FFF2-40B4-BE49-F238E27FC236}">
              <a16:creationId xmlns:a16="http://schemas.microsoft.com/office/drawing/2014/main" id="{2EAC106A-BF69-40DA-8553-CB4D23AD976A}"/>
            </a:ext>
          </a:extLst>
        </cdr:cNvPr>
        <cdr:cNvCxnSpPr/>
      </cdr:nvCxnSpPr>
      <cdr:spPr>
        <a:xfrm xmlns:a="http://schemas.openxmlformats.org/drawingml/2006/main">
          <a:off x="629813" y="979183"/>
          <a:ext cx="5113759" cy="0"/>
        </a:xfrm>
        <a:prstGeom xmlns:a="http://schemas.openxmlformats.org/drawingml/2006/main" prst="line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0.11601</cdr:x>
      <cdr:y>0.30821</cdr:y>
    </cdr:from>
    <cdr:to>
      <cdr:x>0.36124</cdr:x>
      <cdr:y>0.3918</cdr:y>
    </cdr:to>
    <cdr:sp macro="" textlink="">
      <cdr:nvSpPr>
        <cdr:cNvPr id="4" name="Title 1">
          <a:extLst xmlns:a="http://schemas.openxmlformats.org/drawingml/2006/main">
            <a:ext uri="{FF2B5EF4-FFF2-40B4-BE49-F238E27FC236}">
              <a16:creationId xmlns:a16="http://schemas.microsoft.com/office/drawing/2014/main" id="{8B959113-20CB-40CB-90BA-8E9A039B076E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66340" y="805855"/>
          <a:ext cx="1408441" cy="2185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="horz" wrap="square" lIns="91440" tIns="45720" rIns="91440" bIns="45720" anchor="ctr" anchorCtr="0" compatLnSpc="1">
          <a:normAutofit fontScale="85000" lnSpcReduction="20000"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i="1" dirty="0">
              <a:solidFill>
                <a:srgbClr val="C00000"/>
              </a:solidFill>
              <a:latin typeface="Candara" panose="020E0502030303020204" pitchFamily="34" charset="0"/>
            </a:rPr>
            <a:t>threshold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0.36816</cdr:y>
    </cdr:from>
    <cdr:to>
      <cdr:x>0.2635</cdr:x>
      <cdr:y>0.41943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F3E4BA9B-C83F-47F9-8391-87E3F26EBBE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3442998" y="1709872"/>
          <a:ext cx="2800000" cy="238095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0.02238</cdr:x>
      <cdr:y>0.71573</cdr:y>
    </cdr:from>
    <cdr:to>
      <cdr:x>0.29099</cdr:x>
      <cdr:y>0.80298</cdr:y>
    </cdr:to>
    <cdr:sp macro="" textlink="">
      <cdr:nvSpPr>
        <cdr:cNvPr id="2" name="Title 1">
          <a:extLst xmlns:a="http://schemas.openxmlformats.org/drawingml/2006/main">
            <a:ext uri="{FF2B5EF4-FFF2-40B4-BE49-F238E27FC236}">
              <a16:creationId xmlns:a16="http://schemas.microsoft.com/office/drawing/2014/main" id="{8B959113-20CB-40CB-90BA-8E9A039B076E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20382" y="1921110"/>
          <a:ext cx="1444633" cy="2341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="horz" wrap="square" lIns="91440" tIns="45720" rIns="91440" bIns="45720" anchor="ctr" anchorCtr="0" compatLnSpc="1">
          <a:normAutofit fontScale="85000" lnSpcReduction="20000"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i="1" dirty="0">
              <a:solidFill>
                <a:srgbClr val="C00000"/>
              </a:solidFill>
              <a:latin typeface="Candara" panose="020E0502030303020204" pitchFamily="34" charset="0"/>
            </a:rPr>
            <a:t>threshold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0.13722</cdr:x>
      <cdr:y>0.44411</cdr:y>
    </cdr:from>
    <cdr:to>
      <cdr:x>0.97332</cdr:x>
      <cdr:y>0.44411</cdr:y>
    </cdr:to>
    <cdr:cxnSp macro="">
      <cdr:nvCxnSpPr>
        <cdr:cNvPr id="3" name="Straight Connector 2" descr="bhe">
          <a:extLst xmlns:a="http://schemas.openxmlformats.org/drawingml/2006/main">
            <a:ext uri="{FF2B5EF4-FFF2-40B4-BE49-F238E27FC236}">
              <a16:creationId xmlns:a16="http://schemas.microsoft.com/office/drawing/2014/main" id="{DF68BF5B-134B-4116-B03B-FED4872EE4C4}"/>
            </a:ext>
          </a:extLst>
        </cdr:cNvPr>
        <cdr:cNvCxnSpPr/>
      </cdr:nvCxnSpPr>
      <cdr:spPr>
        <a:xfrm xmlns:a="http://schemas.openxmlformats.org/drawingml/2006/main">
          <a:off x="759515" y="1236292"/>
          <a:ext cx="4627984" cy="0"/>
        </a:xfrm>
        <a:prstGeom xmlns:a="http://schemas.openxmlformats.org/drawingml/2006/main" prst="line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0.17241</cdr:x>
      <cdr:y>0.3852</cdr:y>
    </cdr:from>
    <cdr:to>
      <cdr:x>0.42687</cdr:x>
      <cdr:y>0.46371</cdr:y>
    </cdr:to>
    <cdr:sp macro="" textlink="">
      <cdr:nvSpPr>
        <cdr:cNvPr id="5" name="Title 1">
          <a:extLst xmlns:a="http://schemas.openxmlformats.org/drawingml/2006/main">
            <a:ext uri="{FF2B5EF4-FFF2-40B4-BE49-F238E27FC236}">
              <a16:creationId xmlns:a16="http://schemas.microsoft.com/office/drawing/2014/main" id="{2E686186-9BC4-4605-9F1D-3BF465C08F4F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954350" y="1072294"/>
          <a:ext cx="1408441" cy="2185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="horz" wrap="square" lIns="91440" tIns="45720" rIns="91440" bIns="45720" anchor="ctr" anchorCtr="0" compatLnSpc="1">
          <a:normAutofit fontScale="85000" lnSpcReduction="20000"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i="1" dirty="0">
              <a:solidFill>
                <a:srgbClr val="C00000"/>
              </a:solidFill>
              <a:latin typeface="Candara" panose="020E0502030303020204" pitchFamily="34" charset="0"/>
            </a:rPr>
            <a:t>threshold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8D33DF-3463-4B0D-9879-5929A701CF56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9A80EB-CD78-4519-B1E6-2BE225DAE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95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13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42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97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6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79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1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91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72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35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83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50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80EB-CD78-4519-B1E6-2BE225DAEB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4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7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8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9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ctrTitle"/>
          </p:nvPr>
        </p:nvSpPr>
        <p:spPr>
          <a:xfrm>
            <a:off x="1524003" y="1149528"/>
            <a:ext cx="9144000" cy="2961320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4189872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13190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7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8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9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8203" y="1053946"/>
            <a:ext cx="10515600" cy="68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1838684"/>
            <a:ext cx="10515600" cy="435133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71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7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8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9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1259457"/>
            <a:ext cx="2628899" cy="491750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1259457"/>
            <a:ext cx="7734296" cy="491750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10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7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8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9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8203" y="1027813"/>
            <a:ext cx="10515600" cy="68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7668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7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8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9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462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8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9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10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8203" y="1014755"/>
            <a:ext cx="10515600" cy="7151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62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10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11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12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9784" y="1080070"/>
            <a:ext cx="10515600" cy="7151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922690"/>
            <a:ext cx="5157782" cy="530132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922690"/>
            <a:ext cx="5183184" cy="530132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58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6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7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8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8203" y="1040879"/>
            <a:ext cx="10515600" cy="7151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2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5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6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7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</p:spTree>
    <p:extLst>
      <p:ext uri="{BB962C8B-B14F-4D97-AF65-F5344CB8AC3E}">
        <p14:creationId xmlns:p14="http://schemas.microsoft.com/office/powerpoint/2010/main" val="4416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8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9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10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9784" y="1118055"/>
            <a:ext cx="3932240" cy="991593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1118055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188031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23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46" y="90260"/>
            <a:ext cx="2568631" cy="8853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8"/>
          <p:cNvSpPr/>
          <p:nvPr/>
        </p:nvSpPr>
        <p:spPr>
          <a:xfrm>
            <a:off x="9734290" y="-5093"/>
            <a:ext cx="2107097" cy="980657"/>
          </a:xfrm>
          <a:prstGeom prst="rect">
            <a:avLst/>
          </a:prstGeom>
          <a:solidFill>
            <a:srgbClr val="CC006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300" baseline="0">
                <a:solidFill>
                  <a:srgbClr val="FFFFFF"/>
                </a:solidFill>
                <a:uFillTx/>
                <a:latin typeface="Calibri"/>
              </a:rPr>
              <a:t>PUBLIC FINANCIAL MANAGEMENT</a:t>
            </a:r>
          </a:p>
        </p:txBody>
      </p:sp>
      <p:cxnSp>
        <p:nvCxnSpPr>
          <p:cNvPr id="4" name="Straight Connector 9"/>
          <p:cNvCxnSpPr/>
          <p:nvPr/>
        </p:nvCxnSpPr>
        <p:spPr>
          <a:xfrm>
            <a:off x="248195" y="6460857"/>
            <a:ext cx="11591995" cy="0"/>
          </a:xfrm>
          <a:prstGeom prst="straightConnector1">
            <a:avLst/>
          </a:prstGeom>
          <a:noFill/>
          <a:ln w="28575" cap="flat">
            <a:solidFill>
              <a:srgbClr val="92D050"/>
            </a:solidFill>
            <a:prstDash val="solid"/>
            <a:miter/>
          </a:ln>
        </p:spPr>
      </p:cxnSp>
      <p:sp>
        <p:nvSpPr>
          <p:cNvPr id="5" name="TextBox 10"/>
          <p:cNvSpPr txBox="1"/>
          <p:nvPr/>
        </p:nvSpPr>
        <p:spPr>
          <a:xfrm>
            <a:off x="8739048" y="6486982"/>
            <a:ext cx="261474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288C32"/>
                </a:solidFill>
                <a:uFillTx/>
                <a:latin typeface="Comic Sans MS" pitchFamily="66"/>
              </a:rPr>
              <a:t>www.nggovernorsforum.org</a:t>
            </a: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9784" y="1157246"/>
            <a:ext cx="3932240" cy="952411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1157246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227222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22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B380CF3-CDFB-43A7-8EC2-17A86F6C49E6}" type="datetime1">
              <a:rPr lang="en-GB"/>
              <a:pPr lvl="0"/>
              <a:t>13/08/2018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3C918E2-20A4-412A-9ADE-80920BDD6D70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99413" y="1948340"/>
            <a:ext cx="9978186" cy="2961320"/>
          </a:xfrm>
        </p:spPr>
        <p:txBody>
          <a:bodyPr>
            <a:noAutofit/>
          </a:bodyPr>
          <a:lstStyle/>
          <a:p>
            <a:pPr lvl="0"/>
            <a:br>
              <a:rPr lang="en-GB" sz="3600" dirty="0">
                <a:latin typeface="Candara" panose="020E0502030303020204" pitchFamily="34" charset="0"/>
              </a:rPr>
            </a:br>
            <a:r>
              <a:rPr lang="en-GB" sz="3000" dirty="0">
                <a:latin typeface="Candara" panose="020E0502030303020204" pitchFamily="34" charset="0"/>
              </a:rPr>
              <a:t>David Nabena</a:t>
            </a:r>
            <a:br>
              <a:rPr lang="en-GB" sz="3000" dirty="0">
                <a:latin typeface="Candara" panose="020E0502030303020204" pitchFamily="34" charset="0"/>
              </a:rPr>
            </a:br>
            <a:r>
              <a:rPr lang="en-GB" sz="3000" b="1" dirty="0">
                <a:latin typeface="Candara" panose="020E0502030303020204" pitchFamily="34" charset="0"/>
              </a:rPr>
              <a:t>Nigeria Governors’ Forum 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3999" y="4800259"/>
            <a:ext cx="9144000" cy="1655758"/>
          </a:xfrm>
        </p:spPr>
        <p:txBody>
          <a:bodyPr/>
          <a:lstStyle/>
          <a:p>
            <a:pPr lvl="0"/>
            <a:endParaRPr lang="en-GB" dirty="0">
              <a:latin typeface="Candara" panose="020E0502030303020204" pitchFamily="34" charset="0"/>
            </a:endParaRPr>
          </a:p>
          <a:p>
            <a:pPr lvl="0"/>
            <a:r>
              <a:rPr lang="en-GB" dirty="0">
                <a:latin typeface="Candara" panose="020E0502030303020204" pitchFamily="34" charset="0"/>
              </a:rPr>
              <a:t>Abuja, Nigeria</a:t>
            </a:r>
          </a:p>
          <a:p>
            <a:r>
              <a:rPr lang="en-GB" dirty="0">
                <a:latin typeface="Candara" panose="020E0502030303020204" pitchFamily="34" charset="0"/>
              </a:rPr>
              <a:t>16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August 2018</a:t>
            </a:r>
          </a:p>
          <a:p>
            <a:pPr lvl="0"/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06906" y="2318226"/>
            <a:ext cx="9978185" cy="12648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endParaRPr lang="en-GB" sz="35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35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35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35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3500" dirty="0">
              <a:latin typeface="Candara" panose="020E0502030303020204" pitchFamily="34" charset="0"/>
            </a:endParaRPr>
          </a:p>
          <a:p>
            <a:r>
              <a:rPr lang="en-GB" sz="3500" dirty="0">
                <a:solidFill>
                  <a:srgbClr val="FF0000"/>
                </a:solidFill>
                <a:latin typeface="Candara" panose="020E0502030303020204" pitchFamily="34" charset="0"/>
              </a:rPr>
              <a:t>Africa’s Rising Debt: Implications for Development Finance</a:t>
            </a:r>
          </a:p>
          <a:p>
            <a:endParaRPr lang="en-GB" sz="35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sz="3500" i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Sub-national borrowing and debt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2A22D-68E1-442A-9F06-2588F3852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1009151"/>
            <a:ext cx="10515600" cy="689000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latin typeface="Candara" panose="020E0502030303020204" pitchFamily="34" charset="0"/>
              </a:rPr>
              <a:t>Ability of State governments to service short-term debts </a:t>
            </a:r>
            <a:endParaRPr lang="en-US" sz="3200" dirty="0">
              <a:latin typeface="Candara" panose="020E050203030302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54B4F55-EC90-48EB-A37C-F762FE269E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360722"/>
              </p:ext>
            </p:extLst>
          </p:nvPr>
        </p:nvGraphicFramePr>
        <p:xfrm>
          <a:off x="3702100" y="1614196"/>
          <a:ext cx="10515600" cy="470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156475C-05AC-44F8-B264-AA24D4E043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600715"/>
              </p:ext>
            </p:extLst>
          </p:nvPr>
        </p:nvGraphicFramePr>
        <p:xfrm>
          <a:off x="570608" y="3522387"/>
          <a:ext cx="5535200" cy="278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D13EF145-1142-4995-93EB-39DFEB54C230}"/>
              </a:ext>
            </a:extLst>
          </p:cNvPr>
          <p:cNvSpPr/>
          <p:nvPr/>
        </p:nvSpPr>
        <p:spPr>
          <a:xfrm>
            <a:off x="740065" y="1835590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3 States borrowed above the recommended threshold of 40% in 2016; 2 States in 2017.</a:t>
            </a:r>
          </a:p>
          <a:p>
            <a:endParaRPr lang="en-GB" sz="7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Most States are yet to recover from the aftereffects of the 2015 bailout packages. Liquidity ratio averaged 18% in 2017 from 7% in 2014.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Debt servicing has remained significantly high. </a:t>
            </a:r>
          </a:p>
        </p:txBody>
      </p:sp>
    </p:spTree>
    <p:extLst>
      <p:ext uri="{BB962C8B-B14F-4D97-AF65-F5344CB8AC3E}">
        <p14:creationId xmlns:p14="http://schemas.microsoft.com/office/powerpoint/2010/main" val="411918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529AC-CD7A-4960-8E7F-D073E240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Candara" panose="020E0502030303020204" pitchFamily="34" charset="0"/>
              </a:rPr>
              <a:t>Key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18189-1E41-4CC2-8493-4CFF8C2AC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118" y="1825627"/>
            <a:ext cx="9293292" cy="4192618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andara" panose="020E0502030303020204" pitchFamily="34" charset="0"/>
              </a:rPr>
              <a:t>There is a consensus on the need for proper debt management</a:t>
            </a:r>
          </a:p>
          <a:p>
            <a:r>
              <a:rPr lang="en-US" sz="2000" dirty="0">
                <a:latin typeface="Candara" panose="020E0502030303020204" pitchFamily="34" charset="0"/>
              </a:rPr>
              <a:t>Although government policy responses in the last two years have targeted fiscal stability, risks have remained. This calls for stronger fiscal consolidation and policy adjustments including managing public sector employment.</a:t>
            </a:r>
          </a:p>
          <a:p>
            <a:r>
              <a:rPr lang="en-US" sz="2000" dirty="0">
                <a:solidFill>
                  <a:srgbClr val="C00000"/>
                </a:solidFill>
                <a:latin typeface="Candara" panose="020E0502030303020204" pitchFamily="34" charset="0"/>
              </a:rPr>
              <a:t>Implementing recommended actions of the FSP on sustainable debt management remains key.</a:t>
            </a:r>
          </a:p>
          <a:p>
            <a:r>
              <a:rPr lang="en-GB" sz="2000" dirty="0">
                <a:latin typeface="Candara" panose="020E0502030303020204" pitchFamily="34" charset="0"/>
              </a:rPr>
              <a:t>Spending efficiency and realistic budgeting </a:t>
            </a:r>
          </a:p>
          <a:p>
            <a:r>
              <a:rPr lang="en-GB" sz="2000" dirty="0">
                <a:latin typeface="Candara" panose="020E0502030303020204" pitchFamily="34" charset="0"/>
              </a:rPr>
              <a:t>Monitoring and impact evaluation – government programmes may need to be modified along the way</a:t>
            </a:r>
          </a:p>
          <a:p>
            <a:r>
              <a:rPr lang="en-US" sz="2000" dirty="0">
                <a:latin typeface="Candara" panose="020E0502030303020204" pitchFamily="34" charset="0"/>
              </a:rPr>
              <a:t>Proper debt management</a:t>
            </a:r>
          </a:p>
          <a:p>
            <a:r>
              <a:rPr lang="en-US" sz="2000" dirty="0">
                <a:latin typeface="Candara" panose="020E0502030303020204" pitchFamily="34" charset="0"/>
              </a:rPr>
              <a:t>Raising domestic revenues</a:t>
            </a:r>
          </a:p>
          <a:p>
            <a:r>
              <a:rPr lang="en-US" sz="2000" dirty="0">
                <a:latin typeface="Candara" panose="020E0502030303020204" pitchFamily="34" charset="0"/>
              </a:rPr>
              <a:t>Maintaining an environment of high investment and growth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7748B3-FED1-4329-89B9-BBAAA39D37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3645" b="30316"/>
          <a:stretch/>
        </p:blipFill>
        <p:spPr>
          <a:xfrm>
            <a:off x="10210997" y="3429000"/>
            <a:ext cx="1352550" cy="139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985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4684A7-2741-453A-AC46-ED1D07F5FAEF}"/>
              </a:ext>
            </a:extLst>
          </p:cNvPr>
          <p:cNvSpPr txBox="1">
            <a:spLocks/>
          </p:cNvSpPr>
          <p:nvPr/>
        </p:nvSpPr>
        <p:spPr>
          <a:xfrm>
            <a:off x="1708484" y="1385888"/>
            <a:ext cx="8229600" cy="3624652"/>
          </a:xfrm>
          <a:prstGeom prst="rect">
            <a:avLst/>
          </a:prstGeom>
        </p:spPr>
        <p:txBody>
          <a:bodyPr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256032" algn="just">
              <a:buFont typeface="Wingdings 3"/>
              <a:buChar char=""/>
              <a:defRPr/>
            </a:pPr>
            <a:endParaRPr lang="en-ZA" sz="2000" b="1" dirty="0">
              <a:solidFill>
                <a:schemeClr val="tx1"/>
              </a:solidFill>
              <a:latin typeface="Candara" panose="020E0502030303020204" pitchFamily="34" charset="0"/>
              <a:cs typeface="Andalus" pitchFamily="18" charset="-78"/>
            </a:endParaRPr>
          </a:p>
          <a:p>
            <a:pPr marL="365760" indent="-256032" algn="just">
              <a:buFont typeface="Wingdings 3"/>
              <a:buChar char=""/>
              <a:defRPr/>
            </a:pPr>
            <a:endParaRPr lang="en-ZA" sz="2000" b="1" dirty="0">
              <a:solidFill>
                <a:schemeClr val="tx1"/>
              </a:solidFill>
              <a:latin typeface="Candara" panose="020E0502030303020204" pitchFamily="34" charset="0"/>
              <a:cs typeface="Andalus" pitchFamily="18" charset="-78"/>
            </a:endParaRPr>
          </a:p>
          <a:p>
            <a:pPr marL="365760" indent="-256032" algn="just">
              <a:buFont typeface="Wingdings 3"/>
              <a:buChar char=""/>
              <a:defRPr/>
            </a:pPr>
            <a:endParaRPr lang="en-ZA" sz="2000" b="1" dirty="0">
              <a:solidFill>
                <a:schemeClr val="tx1"/>
              </a:solidFill>
              <a:latin typeface="Candara" panose="020E0502030303020204" pitchFamily="34" charset="0"/>
              <a:cs typeface="Andalus" pitchFamily="18" charset="-78"/>
            </a:endParaRPr>
          </a:p>
          <a:p>
            <a:pPr marL="109728" indent="0" algn="ctr">
              <a:buFont typeface="Wingdings 3"/>
              <a:buNone/>
              <a:defRPr/>
            </a:pPr>
            <a:r>
              <a:rPr lang="en-ZA" sz="2000" b="1" dirty="0">
                <a:solidFill>
                  <a:schemeClr val="tx1"/>
                </a:solidFill>
                <a:latin typeface="Candara" panose="020E0502030303020204" pitchFamily="34" charset="0"/>
                <a:cs typeface="Andalus" pitchFamily="18" charset="-78"/>
              </a:rPr>
              <a:t> </a:t>
            </a:r>
            <a:r>
              <a:rPr lang="en-ZA" sz="3600" dirty="0">
                <a:solidFill>
                  <a:schemeClr val="tx1"/>
                </a:solidFill>
                <a:latin typeface="Candara" panose="020E0502030303020204" pitchFamily="34" charset="0"/>
                <a:cs typeface="Andalus" pitchFamily="18" charset="-78"/>
              </a:rPr>
              <a:t>T</a:t>
            </a:r>
            <a:r>
              <a:rPr lang="en-ZA" sz="3600" dirty="0">
                <a:solidFill>
                  <a:schemeClr val="tx1"/>
                </a:solidFill>
                <a:latin typeface="Candara" panose="020E0502030303020204" pitchFamily="34" charset="0"/>
              </a:rPr>
              <a:t>hank you </a:t>
            </a:r>
          </a:p>
          <a:p>
            <a:pPr marL="109728" indent="0" algn="ctr">
              <a:buFont typeface="Wingdings 3"/>
              <a:buNone/>
              <a:defRPr/>
            </a:pPr>
            <a:endParaRPr lang="en-ZA" sz="3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109728" indent="0" algn="ctr">
              <a:buFont typeface="Wingdings 3"/>
              <a:buNone/>
              <a:defRPr/>
            </a:pPr>
            <a:r>
              <a:rPr lang="en-ZA" sz="2000" dirty="0">
                <a:solidFill>
                  <a:schemeClr val="tx1"/>
                </a:solidFill>
                <a:latin typeface="Candara" panose="020E0502030303020204" pitchFamily="34" charset="0"/>
              </a:rPr>
              <a:t>Email: dnabena@ngf.org.ng</a:t>
            </a:r>
          </a:p>
          <a:p>
            <a:pPr marL="109728" indent="0" algn="just">
              <a:buFont typeface="Wingdings 3"/>
              <a:buNone/>
              <a:defRPr/>
            </a:pPr>
            <a:endParaRPr lang="en-ZA" sz="18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528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0137"/>
            <a:ext cx="10515600" cy="11976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Garamond" panose="02020404030301010803" pitchFamily="18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273" y="1947805"/>
            <a:ext cx="7846964" cy="3720688"/>
          </a:xfrm>
        </p:spPr>
        <p:txBody>
          <a:bodyPr>
            <a:normAutofit/>
          </a:bodyPr>
          <a:lstStyle/>
          <a:p>
            <a:pPr lvl="1"/>
            <a:r>
              <a:rPr lang="en-GB" sz="2500" dirty="0">
                <a:solidFill>
                  <a:prstClr val="black"/>
                </a:solidFill>
                <a:latin typeface="Garamond" panose="02020404030301010803" pitchFamily="18" charset="0"/>
              </a:rPr>
              <a:t>Context</a:t>
            </a:r>
          </a:p>
          <a:p>
            <a:pPr lvl="1"/>
            <a:r>
              <a:rPr lang="en-GB" sz="2500" dirty="0">
                <a:solidFill>
                  <a:prstClr val="black"/>
                </a:solidFill>
                <a:latin typeface="Garamond" panose="02020404030301010803" pitchFamily="18" charset="0"/>
              </a:rPr>
              <a:t>Government response</a:t>
            </a:r>
          </a:p>
          <a:p>
            <a:pPr lvl="1"/>
            <a:r>
              <a:rPr lang="en-GB" sz="2500" dirty="0">
                <a:solidFill>
                  <a:prstClr val="black"/>
                </a:solidFill>
                <a:latin typeface="Garamond" panose="02020404030301010803" pitchFamily="18" charset="0"/>
              </a:rPr>
              <a:t>Government response: journey so far</a:t>
            </a:r>
          </a:p>
          <a:p>
            <a:pPr lvl="1"/>
            <a:r>
              <a:rPr lang="en-GB" sz="2500" dirty="0">
                <a:solidFill>
                  <a:prstClr val="black"/>
                </a:solidFill>
                <a:latin typeface="Garamond" panose="02020404030301010803" pitchFamily="18" charset="0"/>
              </a:rPr>
              <a:t>Trend in State debts</a:t>
            </a:r>
          </a:p>
          <a:p>
            <a:pPr lvl="1"/>
            <a:r>
              <a:rPr lang="en-GB" sz="2500" dirty="0">
                <a:solidFill>
                  <a:prstClr val="black"/>
                </a:solidFill>
                <a:latin typeface="Garamond" panose="02020404030301010803" pitchFamily="18" charset="0"/>
              </a:rPr>
              <a:t>Trend in State revenues</a:t>
            </a:r>
          </a:p>
          <a:p>
            <a:pPr lvl="1"/>
            <a:r>
              <a:rPr lang="en-GB" sz="2500" dirty="0">
                <a:solidFill>
                  <a:prstClr val="black"/>
                </a:solidFill>
                <a:latin typeface="Garamond" panose="02020404030301010803" pitchFamily="18" charset="0"/>
              </a:rPr>
              <a:t>Ability of State governments to service long and short term debts</a:t>
            </a:r>
          </a:p>
          <a:p>
            <a:pPr lvl="1"/>
            <a:r>
              <a:rPr lang="en-GB" sz="2500" dirty="0">
                <a:solidFill>
                  <a:prstClr val="black"/>
                </a:solidFill>
                <a:latin typeface="Garamond" panose="02020404030301010803" pitchFamily="18" charset="0"/>
              </a:rPr>
              <a:t>Key lessons going forward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B856A5-AA97-41EA-A618-D53D202CD1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335"/>
          <a:stretch/>
        </p:blipFill>
        <p:spPr>
          <a:xfrm>
            <a:off x="8476962" y="2579915"/>
            <a:ext cx="2876838" cy="186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9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A78BC-4BC4-4DCD-849B-2B57F5DF5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95" y="580831"/>
            <a:ext cx="10515600" cy="689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7FBBD-9CA2-46AC-8811-FAF4A9BCF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1374619"/>
            <a:ext cx="5178487" cy="4351336"/>
          </a:xfrm>
        </p:spPr>
        <p:txBody>
          <a:bodyPr>
            <a:noAutofit/>
          </a:bodyPr>
          <a:lstStyle/>
          <a:p>
            <a:r>
              <a:rPr lang="en-US" sz="1500" dirty="0">
                <a:solidFill>
                  <a:srgbClr val="C00000"/>
                </a:solidFill>
                <a:latin typeface="Candara" panose="020E0502030303020204" pitchFamily="34" charset="0"/>
              </a:rPr>
              <a:t>Managing revenue volatility and achieving fiscal independence has always been challenging for successive governments in Nigeria.</a:t>
            </a:r>
          </a:p>
          <a:p>
            <a:r>
              <a:rPr lang="en-US" sz="1500" dirty="0">
                <a:latin typeface="Candara" panose="020E0502030303020204" pitchFamily="34" charset="0"/>
              </a:rPr>
              <a:t>Rapidly changing fiscal environment at the sub-national level.</a:t>
            </a:r>
          </a:p>
          <a:p>
            <a:r>
              <a:rPr lang="en-US" sz="1500" dirty="0">
                <a:latin typeface="Candara" panose="020E0502030303020204" pitchFamily="34" charset="0"/>
              </a:rPr>
              <a:t>Supply Side</a:t>
            </a:r>
          </a:p>
          <a:p>
            <a:pPr lvl="1"/>
            <a:r>
              <a:rPr lang="en-US" sz="1500" dirty="0">
                <a:latin typeface="Candara" panose="020E0502030303020204" pitchFamily="34" charset="0"/>
              </a:rPr>
              <a:t>2014 oil price collapse</a:t>
            </a:r>
          </a:p>
          <a:p>
            <a:pPr lvl="1"/>
            <a:r>
              <a:rPr lang="en-GB" sz="1500" dirty="0">
                <a:latin typeface="Candara" panose="020E0502030303020204" pitchFamily="34" charset="0"/>
              </a:rPr>
              <a:t>Revenue from oil declining by over 40 percent: States FAAC Allocation – N3.1 trillion (2013), N2.7 trillion (2014) - N2 trillion (2015) – N1.6 trillion (2016). </a:t>
            </a:r>
          </a:p>
          <a:p>
            <a:pPr lvl="1"/>
            <a:r>
              <a:rPr lang="en-GB" sz="1500" dirty="0">
                <a:latin typeface="Candara" panose="020E0502030303020204" pitchFamily="34" charset="0"/>
              </a:rPr>
              <a:t>Mild recovery in 2017 (N2.1 trillion)</a:t>
            </a:r>
            <a:endParaRPr lang="en-US" sz="1500" dirty="0">
              <a:latin typeface="Candara" panose="020E0502030303020204" pitchFamily="34" charset="0"/>
            </a:endParaRPr>
          </a:p>
          <a:p>
            <a:r>
              <a:rPr lang="en-US" sz="1500" dirty="0">
                <a:latin typeface="Candara" panose="020E0502030303020204" pitchFamily="34" charset="0"/>
              </a:rPr>
              <a:t>Impact </a:t>
            </a:r>
          </a:p>
          <a:p>
            <a:pPr lvl="1"/>
            <a:r>
              <a:rPr lang="en-GB" sz="1500" dirty="0">
                <a:latin typeface="Candara" panose="020E0502030303020204" pitchFamily="34" charset="0"/>
              </a:rPr>
              <a:t>Shocks in public spending and fiscal consolidation with budgets and expenditure plans barely adjusting</a:t>
            </a:r>
            <a:endParaRPr lang="en-US" sz="1500" dirty="0">
              <a:latin typeface="Candara" panose="020E0502030303020204" pitchFamily="34" charset="0"/>
            </a:endParaRPr>
          </a:p>
          <a:p>
            <a:pPr lvl="1"/>
            <a:r>
              <a:rPr lang="en-GB" sz="1500" dirty="0">
                <a:latin typeface="Candara" panose="020E0502030303020204" pitchFamily="34" charset="0"/>
              </a:rPr>
              <a:t>Servicing basic obligations such as salaries and pensions became challenging</a:t>
            </a:r>
            <a:endParaRPr lang="en-US" sz="1500" dirty="0">
              <a:latin typeface="Candara" panose="020E0502030303020204" pitchFamily="34" charset="0"/>
            </a:endParaRPr>
          </a:p>
          <a:p>
            <a:pPr lvl="1"/>
            <a:r>
              <a:rPr lang="en-GB" sz="1500" dirty="0">
                <a:latin typeface="Candara" panose="020E0502030303020204" pitchFamily="34" charset="0"/>
              </a:rPr>
              <a:t>Limited funds for infrastructure financing</a:t>
            </a:r>
          </a:p>
          <a:p>
            <a:pPr lvl="1"/>
            <a:r>
              <a:rPr lang="en-GB" sz="1500" dirty="0">
                <a:latin typeface="Candara" panose="020E0502030303020204" pitchFamily="34" charset="0"/>
              </a:rPr>
              <a:t>States became major debtors - debt stock and debt servicing rising</a:t>
            </a:r>
          </a:p>
          <a:p>
            <a:pPr lvl="1"/>
            <a:endParaRPr lang="en-US" sz="1500" dirty="0">
              <a:latin typeface="Candara" panose="020E0502030303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D8176C2-B722-426F-9525-6838B79877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298485"/>
              </p:ext>
            </p:extLst>
          </p:nvPr>
        </p:nvGraphicFramePr>
        <p:xfrm>
          <a:off x="5477068" y="3651171"/>
          <a:ext cx="6301773" cy="2878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13C6DF0-09F9-4E29-B6C3-BFE708754772}"/>
              </a:ext>
            </a:extLst>
          </p:cNvPr>
          <p:cNvSpPr>
            <a:spLocks/>
          </p:cNvSpPr>
          <p:nvPr/>
        </p:nvSpPr>
        <p:spPr>
          <a:xfrm>
            <a:off x="7380297" y="4498640"/>
            <a:ext cx="1196340" cy="4699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i="1" dirty="0">
                <a:solidFill>
                  <a:srgbClr val="000000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Flat-Price Periods of 1986 – 1998</a:t>
            </a:r>
            <a:endParaRPr lang="en-US" sz="11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499679-503A-47E4-9E9F-40AE74BBE2FE}"/>
              </a:ext>
            </a:extLst>
          </p:cNvPr>
          <p:cNvSpPr>
            <a:spLocks/>
          </p:cNvSpPr>
          <p:nvPr/>
        </p:nvSpPr>
        <p:spPr>
          <a:xfrm>
            <a:off x="5779195" y="4498640"/>
            <a:ext cx="1196340" cy="4699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i="1" dirty="0">
                <a:solidFill>
                  <a:srgbClr val="000000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Flat-Price Periods of 1986 – 1998</a:t>
            </a:r>
            <a:endParaRPr lang="en-US" sz="11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B19259-668D-4DE1-AC4C-77C0D0590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4887" y="1132045"/>
            <a:ext cx="6808451" cy="251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49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BD976-745D-401F-9D26-7DDE8CEEF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413" y="920744"/>
            <a:ext cx="10515600" cy="113725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andara" panose="020E0502030303020204" pitchFamily="34" charset="0"/>
              </a:rPr>
              <a:t>Government response</a:t>
            </a:r>
            <a:endParaRPr lang="en-US" sz="32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1F4DF-85DF-4951-8126-F76E7DD56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006600"/>
            <a:ext cx="6314574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C00000"/>
                </a:solidFill>
                <a:latin typeface="Garamond" panose="02020404030301010803" pitchFamily="18" charset="0"/>
              </a:rPr>
              <a:t>Short term: </a:t>
            </a:r>
            <a:r>
              <a:rPr lang="en-GB" sz="1900" dirty="0">
                <a:latin typeface="Garamond" panose="02020404030301010803" pitchFamily="18" charset="0"/>
              </a:rPr>
              <a:t>The rise of bailouts in 2015 to States – salary bailout, restructured bank loans, ECA-backed loans and the 2016 budget support facility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C00000"/>
                </a:solidFill>
                <a:latin typeface="Garamond" panose="02020404030301010803" pitchFamily="18" charset="0"/>
              </a:rPr>
              <a:t>Long term: </a:t>
            </a:r>
            <a:r>
              <a:rPr lang="en-GB" sz="1900" dirty="0">
                <a:latin typeface="Garamond" panose="02020404030301010803" pitchFamily="18" charset="0"/>
              </a:rPr>
              <a:t>Fiscal Sustainability Plan (2016)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latin typeface="Garamond" panose="02020404030301010803" pitchFamily="18" charset="0"/>
              </a:rPr>
              <a:t>FG encouraged States to access capital market financing for bankable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latin typeface="Garamond" panose="02020404030301010803" pitchFamily="18" charset="0"/>
              </a:rPr>
              <a:t>No commercial bank loans undertaken by States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latin typeface="Garamond" panose="02020404030301010803" pitchFamily="18" charset="0"/>
              </a:rPr>
              <a:t>Routine submission of updated debt profiles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latin typeface="Garamond" panose="02020404030301010803" pitchFamily="18" charset="0"/>
              </a:rPr>
              <a:t>Publication of benchmark rate for municipal loans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latin typeface="Garamond" panose="02020404030301010803" pitchFamily="18" charset="0"/>
              </a:rPr>
              <a:t>Establishment of borrowing thresholds for total liabilities and debt service deductions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latin typeface="Garamond" panose="02020404030301010803" pitchFamily="18" charset="0"/>
              </a:rPr>
              <a:t>Establishment of Consolidated Debt Service Accounts to be funded by States’ Consolidated Revenue Fund Accounts to a minimum of 5% of IGR</a:t>
            </a:r>
            <a:endParaRPr lang="en-US" sz="19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C3D0661-B3B1-416D-AA8A-DC869B611A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7" r="8648" b="-2"/>
          <a:stretch/>
        </p:blipFill>
        <p:spPr>
          <a:xfrm>
            <a:off x="9028802" y="1818287"/>
            <a:ext cx="2581341" cy="1769447"/>
          </a:xfrm>
          <a:prstGeom prst="rect">
            <a:avLst/>
          </a:prstGeom>
        </p:spPr>
      </p:pic>
      <p:graphicFrame>
        <p:nvGraphicFramePr>
          <p:cNvPr id="19" name="Content Placeholder 11">
            <a:extLst>
              <a:ext uri="{FF2B5EF4-FFF2-40B4-BE49-F238E27FC236}">
                <a16:creationId xmlns:a16="http://schemas.microsoft.com/office/drawing/2014/main" id="{CD435A5C-B1B5-4EF1-8453-934E4C14EE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223041"/>
              </p:ext>
            </p:extLst>
          </p:nvPr>
        </p:nvGraphicFramePr>
        <p:xfrm>
          <a:off x="6838952" y="3898231"/>
          <a:ext cx="4514848" cy="2278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1" name="Picture 20" descr="debt-cartoon-620x330.jpg">
            <a:extLst>
              <a:ext uri="{FF2B5EF4-FFF2-40B4-BE49-F238E27FC236}">
                <a16:creationId xmlns:a16="http://schemas.microsoft.com/office/drawing/2014/main" id="{5E9ED8A7-6982-4403-83E2-622A676322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943" y="1945508"/>
            <a:ext cx="2605859" cy="170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97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D9DA4-AA25-4A72-B3F3-322BDB135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Candara" panose="020E0502030303020204" pitchFamily="34" charset="0"/>
              </a:rPr>
              <a:t>Government response: journey so far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814258A-FCE2-470A-A3FE-2B9FE79C3B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8625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1118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F94A91-7CD2-41E7-8E44-F4AA1049D1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226988"/>
              </p:ext>
            </p:extLst>
          </p:nvPr>
        </p:nvGraphicFramePr>
        <p:xfrm>
          <a:off x="4460032" y="3832051"/>
          <a:ext cx="7189821" cy="263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5FDC529-DC61-42E6-A9AC-A36C24DB40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567515"/>
              </p:ext>
            </p:extLst>
          </p:nvPr>
        </p:nvGraphicFramePr>
        <p:xfrm>
          <a:off x="4696608" y="1483450"/>
          <a:ext cx="6876848" cy="206502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019534">
                  <a:extLst>
                    <a:ext uri="{9D8B030D-6E8A-4147-A177-3AD203B41FA5}">
                      <a16:colId xmlns:a16="http://schemas.microsoft.com/office/drawing/2014/main" val="1031010855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1207685171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1215081082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1891400544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2444907602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3876305687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4060791206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22409814"/>
                    </a:ext>
                  </a:extLst>
                </a:gridCol>
                <a:gridCol w="649702">
                  <a:extLst>
                    <a:ext uri="{9D8B030D-6E8A-4147-A177-3AD203B41FA5}">
                      <a16:colId xmlns:a16="http://schemas.microsoft.com/office/drawing/2014/main" val="3816904804"/>
                    </a:ext>
                  </a:extLst>
                </a:gridCol>
                <a:gridCol w="659698">
                  <a:extLst>
                    <a:ext uri="{9D8B030D-6E8A-4147-A177-3AD203B41FA5}">
                      <a16:colId xmlns:a16="http://schemas.microsoft.com/office/drawing/2014/main" val="1796986657"/>
                    </a:ext>
                  </a:extLst>
                </a:gridCol>
              </a:tblGrid>
              <a:tr h="160202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Public Debt of States, 2010 - 2016 (NGN Million)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32950"/>
                  </a:ext>
                </a:extLst>
              </a:tr>
              <a:tr h="147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2017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CAGR (%)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20056501"/>
                  </a:ext>
                </a:extLst>
              </a:tr>
              <a:tr h="28537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Domestic Debt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5080" marB="1016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746,879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1,147,732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1,427,657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1,453,147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1,545,040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2,369,360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2,851,356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3,245,505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23.4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03369291"/>
                  </a:ext>
                </a:extLst>
              </a:tr>
              <a:tr h="28537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</a:t>
                      </a: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Growth rate (%)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53.7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24.4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  1.8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  6.3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53.4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20.3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13.8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N/A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61329715"/>
                  </a:ext>
                </a:extLst>
              </a:tr>
              <a:tr h="28537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External Debt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292,816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334,175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433,181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435,958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542,502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656,969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1,078,116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1,245,439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23.0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5200599"/>
                  </a:ext>
                </a:extLst>
              </a:tr>
              <a:tr h="28537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endParaRPr lang="en-US" sz="1100" u="none" strike="noStrike" dirty="0"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Growth rate (%)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14.1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29.6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  0.6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24.4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21.1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64.1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15.5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N/A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6088965"/>
                  </a:ext>
                </a:extLst>
              </a:tr>
              <a:tr h="28537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Total Debt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1,039,695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1,481,907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1,860,838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1,889,105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2,087,542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3,026,329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3,929,472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4,490,944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23.2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47766327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5B0D545-50E9-462C-8C86-BEFDA3B2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2529"/>
            <a:ext cx="10515600" cy="688975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andara" panose="020E0502030303020204" pitchFamily="34" charset="0"/>
              </a:rPr>
              <a:t>Trend in State debts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2AACAB-1805-4079-834A-CC3A92810A40}"/>
              </a:ext>
            </a:extLst>
          </p:cNvPr>
          <p:cNvSpPr txBox="1"/>
          <p:nvPr/>
        </p:nvSpPr>
        <p:spPr>
          <a:xfrm>
            <a:off x="232282" y="1767032"/>
            <a:ext cx="44800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Overall, total public debts have tripled in the last seven years, growing by a compound annual average of 23 percent from N1 trillion in 2010 to N4.5 trillion in 2017.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The two major episodes of high growths in 2011 and 2015 were associated with falling oil prices.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ndara" panose="020E0502030303020204" pitchFamily="34" charset="0"/>
              </a:rPr>
              <a:t>Bailouts provided short term liquidity to address accumulating wage bills, pension and contractors’ arrears, but it also led to a spike in federation deductions.</a:t>
            </a:r>
            <a:endParaRPr lang="en-GB" sz="16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ndara" panose="020E0502030303020204" pitchFamily="34" charset="0"/>
              </a:rPr>
              <a:t>More States have transited into higher debt positions, with increasing risk of default.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andara" panose="020E0502030303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125CB2-173D-4C4D-AECC-3BCFCCD2167D}"/>
              </a:ext>
            </a:extLst>
          </p:cNvPr>
          <p:cNvSpPr>
            <a:spLocks noGrp="1"/>
          </p:cNvSpPr>
          <p:nvPr/>
        </p:nvSpPr>
        <p:spPr>
          <a:xfrm>
            <a:off x="7214634" y="3529597"/>
            <a:ext cx="2246607" cy="3068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fontScale="92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ndara" panose="020E0502030303020204" pitchFamily="34" charset="0"/>
              </a:rPr>
              <a:t>Source: Debt Management Office</a:t>
            </a:r>
          </a:p>
        </p:txBody>
      </p:sp>
    </p:spTree>
    <p:extLst>
      <p:ext uri="{BB962C8B-B14F-4D97-AF65-F5344CB8AC3E}">
        <p14:creationId xmlns:p14="http://schemas.microsoft.com/office/powerpoint/2010/main" val="246799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BD870-D34B-4D9A-B69A-753D4EADF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297" y="784621"/>
            <a:ext cx="10515600" cy="689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andara" panose="020E0502030303020204" pitchFamily="34" charset="0"/>
              </a:rPr>
              <a:t>Trend in State revenues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59F8DA-4803-4FDC-8133-463E5C085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03728"/>
              </p:ext>
            </p:extLst>
          </p:nvPr>
        </p:nvGraphicFramePr>
        <p:xfrm>
          <a:off x="5122506" y="3969270"/>
          <a:ext cx="6508020" cy="2498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F3DC5D3-B92D-4792-AE80-093772D8E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380980"/>
              </p:ext>
            </p:extLst>
          </p:nvPr>
        </p:nvGraphicFramePr>
        <p:xfrm>
          <a:off x="4730626" y="1590675"/>
          <a:ext cx="7101453" cy="1959683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408634">
                  <a:extLst>
                    <a:ext uri="{9D8B030D-6E8A-4147-A177-3AD203B41FA5}">
                      <a16:colId xmlns:a16="http://schemas.microsoft.com/office/drawing/2014/main" val="2724768752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1003670524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2670975523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1161039346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3520561075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4281517403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1905203959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2952686888"/>
                    </a:ext>
                  </a:extLst>
                </a:gridCol>
                <a:gridCol w="631456">
                  <a:extLst>
                    <a:ext uri="{9D8B030D-6E8A-4147-A177-3AD203B41FA5}">
                      <a16:colId xmlns:a16="http://schemas.microsoft.com/office/drawing/2014/main" val="430551941"/>
                    </a:ext>
                  </a:extLst>
                </a:gridCol>
                <a:gridCol w="641171">
                  <a:extLst>
                    <a:ext uri="{9D8B030D-6E8A-4147-A177-3AD203B41FA5}">
                      <a16:colId xmlns:a16="http://schemas.microsoft.com/office/drawing/2014/main" val="1796186775"/>
                    </a:ext>
                  </a:extLst>
                </a:gridCol>
              </a:tblGrid>
              <a:tr h="228041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Total Recurrent Revenue of States, 2010 - 2017 (NGN Million)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40458"/>
                  </a:ext>
                </a:extLst>
              </a:tr>
              <a:tr h="2280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2017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CAGR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1973166"/>
                  </a:ext>
                </a:extLst>
              </a:tr>
              <a:tr h="2280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Federation Allocation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2,083,331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2,729,109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2,856,419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3,093,185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2,691,413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2,007,899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1,618,808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2,098,615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35036384"/>
                  </a:ext>
                </a:extLst>
              </a:tr>
              <a:tr h="2379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Growth rate (%)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31.0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  4.7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  8.3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(13.0)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(25.4)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(19.4)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29.6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N/A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7101825"/>
                  </a:ext>
                </a:extLst>
              </a:tr>
              <a:tr h="2280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IGR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401,434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487,452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584,398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662,046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707,858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687,060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820,740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936,471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12.9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478734"/>
                  </a:ext>
                </a:extLst>
              </a:tr>
              <a:tr h="2379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Growth rate (%)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21.4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19.9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         13.3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  6.9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(2.9)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19.5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14.1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N/A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6071261"/>
                  </a:ext>
                </a:extLst>
              </a:tr>
              <a:tr h="35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Total Recurrent Revenue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2,484,766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3,216,561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3,440,817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3,755,230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3,399,271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  <a:latin typeface="Candara" panose="020E0502030303020204" pitchFamily="34" charset="0"/>
                        </a:rPr>
                        <a:t>  2,694,959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2,439,547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3,035,087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ndara" panose="020E0502030303020204" pitchFamily="34" charset="0"/>
                        </a:rPr>
                        <a:t>            2.9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065709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9C5A3DD-EA5B-4900-BFB6-B380EB66F651}"/>
              </a:ext>
            </a:extLst>
          </p:cNvPr>
          <p:cNvSpPr txBox="1"/>
          <p:nvPr/>
        </p:nvSpPr>
        <p:spPr>
          <a:xfrm>
            <a:off x="372247" y="1767032"/>
            <a:ext cx="44800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The aftershocks of the fiscal crisis exposed the need for State to rapidly grow their domestic revenue to prevent their governments from collapsing.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 </a:t>
            </a:r>
          </a:p>
          <a:p>
            <a:r>
              <a:rPr lang="en-GB" sz="1600" b="1" dirty="0">
                <a:latin typeface="Candara" panose="020E0502030303020204" pitchFamily="34" charset="0"/>
              </a:rPr>
              <a:t>2016: </a:t>
            </a:r>
            <a:r>
              <a:rPr lang="en-GB" sz="1500" dirty="0" err="1">
                <a:latin typeface="Candara" panose="020E0502030303020204" pitchFamily="34" charset="0"/>
              </a:rPr>
              <a:t>Kwara</a:t>
            </a:r>
            <a:r>
              <a:rPr lang="en-GB" sz="1500" dirty="0">
                <a:latin typeface="Candara" panose="020E0502030303020204" pitchFamily="34" charset="0"/>
              </a:rPr>
              <a:t> (140%); Kano (127%); Ogun (111%) </a:t>
            </a:r>
          </a:p>
          <a:p>
            <a:r>
              <a:rPr lang="en-GB" sz="1600" b="1" dirty="0">
                <a:latin typeface="Candara" panose="020E0502030303020204" pitchFamily="34" charset="0"/>
              </a:rPr>
              <a:t>2017: </a:t>
            </a:r>
            <a:r>
              <a:rPr lang="en-GB" sz="1500" dirty="0">
                <a:latin typeface="Candara" panose="020E0502030303020204" pitchFamily="34" charset="0"/>
              </a:rPr>
              <a:t>Sokoto (98.4%); Jigawa (88%); </a:t>
            </a:r>
            <a:r>
              <a:rPr lang="en-GB" sz="1500" dirty="0" err="1">
                <a:latin typeface="Candara" panose="020E0502030303020204" pitchFamily="34" charset="0"/>
              </a:rPr>
              <a:t>Borno</a:t>
            </a:r>
            <a:r>
              <a:rPr lang="en-GB" sz="1500" dirty="0">
                <a:latin typeface="Candara" panose="020E0502030303020204" pitchFamily="34" charset="0"/>
              </a:rPr>
              <a:t> (86%)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C7F4FB-B2E4-4A7D-A60A-E14C2E897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0210" y="3379245"/>
            <a:ext cx="1615775" cy="16605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112423-D983-487E-82BC-68F885918004}"/>
              </a:ext>
            </a:extLst>
          </p:cNvPr>
          <p:cNvSpPr txBox="1"/>
          <p:nvPr/>
        </p:nvSpPr>
        <p:spPr>
          <a:xfrm>
            <a:off x="409166" y="3785842"/>
            <a:ext cx="432146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ndara" panose="020E0502030303020204" pitchFamily="34" charset="0"/>
                <a:cs typeface="Garamond"/>
              </a:rPr>
              <a:t>Common reforms that triggered growth in IGR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B8DD4-7A8E-4B89-9E91-A30C6B1D5AB3}"/>
              </a:ext>
            </a:extLst>
          </p:cNvPr>
          <p:cNvSpPr/>
          <p:nvPr/>
        </p:nvSpPr>
        <p:spPr>
          <a:xfrm>
            <a:off x="325592" y="4277175"/>
            <a:ext cx="42277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  <a:latin typeface="Candara" panose="020E0502030303020204" pitchFamily="34" charset="0"/>
              </a:rPr>
              <a:t>Greater autonomy for tax authorities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  <a:latin typeface="Candara" panose="020E0502030303020204" pitchFamily="34" charset="0"/>
              </a:rPr>
              <a:t>Improved taxpayer mapping (incorporating the informal sector)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  <a:latin typeface="Candara" panose="020E0502030303020204" pitchFamily="34" charset="0"/>
              </a:rPr>
              <a:t>Adoption of modern technology to block leakages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  <a:latin typeface="Candara" panose="020E0502030303020204" pitchFamily="34" charset="0"/>
              </a:rPr>
              <a:t>Community engagement (tax for service)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  <a:latin typeface="Candara" panose="020E0502030303020204" pitchFamily="34" charset="0"/>
              </a:rPr>
              <a:t>Review of obsolete laws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2F1B61E-528A-4B77-820C-0EDE37AD7311}"/>
              </a:ext>
            </a:extLst>
          </p:cNvPr>
          <p:cNvSpPr>
            <a:spLocks noGrp="1"/>
          </p:cNvSpPr>
          <p:nvPr/>
        </p:nvSpPr>
        <p:spPr>
          <a:xfrm>
            <a:off x="5703073" y="3558265"/>
            <a:ext cx="5965757" cy="2342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fontScale="85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ndara" panose="020E0502030303020204" pitchFamily="34" charset="0"/>
              </a:rPr>
              <a:t>Source: Federation Allocation - Office of the Accountant General of the Federation; IGR – Joint Tax Board</a:t>
            </a:r>
          </a:p>
        </p:txBody>
      </p:sp>
    </p:spTree>
    <p:extLst>
      <p:ext uri="{BB962C8B-B14F-4D97-AF65-F5344CB8AC3E}">
        <p14:creationId xmlns:p14="http://schemas.microsoft.com/office/powerpoint/2010/main" val="49280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E0EE0-3676-433F-BF5F-0A3A5C98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956140"/>
            <a:ext cx="10515600" cy="689000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Candara" panose="020E0502030303020204" pitchFamily="34" charset="0"/>
              </a:rPr>
              <a:t>Ability of State governments to service long terms debts</a:t>
            </a:r>
            <a:endParaRPr lang="en-US" sz="3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B7D9CE0-464B-4621-A9EC-12EC55153D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150145"/>
              </p:ext>
            </p:extLst>
          </p:nvPr>
        </p:nvGraphicFramePr>
        <p:xfrm>
          <a:off x="6405536" y="1300640"/>
          <a:ext cx="5330831" cy="525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38">
            <a:extLst>
              <a:ext uri="{FF2B5EF4-FFF2-40B4-BE49-F238E27FC236}">
                <a16:creationId xmlns:a16="http://schemas.microsoft.com/office/drawing/2014/main" id="{124EDDCF-3000-41B4-A5F7-C8F18AA0DE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167053"/>
              </p:ext>
            </p:extLst>
          </p:nvPr>
        </p:nvGraphicFramePr>
        <p:xfrm>
          <a:off x="838203" y="3909537"/>
          <a:ext cx="5743572" cy="261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F9FA6E2-9AC8-40D8-964E-8B80B7112414}"/>
              </a:ext>
            </a:extLst>
          </p:cNvPr>
          <p:cNvSpPr txBox="1"/>
          <p:nvPr/>
        </p:nvSpPr>
        <p:spPr>
          <a:xfrm>
            <a:off x="838202" y="1779265"/>
            <a:ext cx="57435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The periods of 2015, 2016 and 2017 marked a period of high fiscal vulnerability for most States.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The number of States that crossed the 250% threshold rose to 2 in 2015, 5 in 2016 before settling at 3 in 2017.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Average solvency ratio increased from 57% in 2014 to 154% in 2017.</a:t>
            </a:r>
          </a:p>
        </p:txBody>
      </p:sp>
    </p:spTree>
    <p:extLst>
      <p:ext uri="{BB962C8B-B14F-4D97-AF65-F5344CB8AC3E}">
        <p14:creationId xmlns:p14="http://schemas.microsoft.com/office/powerpoint/2010/main" val="334585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E0EE0-3676-433F-BF5F-0A3A5C98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051"/>
            <a:ext cx="10515600" cy="689000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Candara" panose="020E0502030303020204" pitchFamily="34" charset="0"/>
              </a:rPr>
              <a:t>Ability of State governments to service long terms debts</a:t>
            </a:r>
            <a:endParaRPr lang="en-US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4B4F55-EC90-48EB-A37C-F762FE269E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877003"/>
              </p:ext>
            </p:extLst>
          </p:nvPr>
        </p:nvGraphicFramePr>
        <p:xfrm>
          <a:off x="3442998" y="1754160"/>
          <a:ext cx="10626011" cy="4644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156475C-05AC-44F8-B264-AA24D4E043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415103"/>
              </p:ext>
            </p:extLst>
          </p:nvPr>
        </p:nvGraphicFramePr>
        <p:xfrm>
          <a:off x="717818" y="3666931"/>
          <a:ext cx="5378182" cy="2684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Connector 7" descr="bhe">
            <a:extLst>
              <a:ext uri="{FF2B5EF4-FFF2-40B4-BE49-F238E27FC236}">
                <a16:creationId xmlns:a16="http://schemas.microsoft.com/office/drawing/2014/main" id="{4018CD90-72A2-46A3-9CEE-23D9947EA7CB}"/>
              </a:ext>
            </a:extLst>
          </p:cNvPr>
          <p:cNvCxnSpPr>
            <a:cxnSpLocks/>
          </p:cNvCxnSpPr>
          <p:nvPr/>
        </p:nvCxnSpPr>
        <p:spPr>
          <a:xfrm>
            <a:off x="1440801" y="5705137"/>
            <a:ext cx="4452261" cy="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99D3C5C-D4DA-429D-8A72-A4CC41B7229D}"/>
              </a:ext>
            </a:extLst>
          </p:cNvPr>
          <p:cNvSpPr txBox="1"/>
          <p:nvPr/>
        </p:nvSpPr>
        <p:spPr>
          <a:xfrm>
            <a:off x="587828" y="1835493"/>
            <a:ext cx="587828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ndara" panose="020E0502030303020204" pitchFamily="34" charset="0"/>
              </a:rPr>
              <a:t>Average performance more than doubled from 353% in 2014 to 736% in 2017.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ndara" panose="020E0502030303020204" pitchFamily="34" charset="0"/>
              </a:rPr>
              <a:t>Worsening records persisted owing to mounting domestic debts including salary and pension arrears, contractors’ arrears, commercial bank loans and other liabilities.</a:t>
            </a:r>
            <a:endParaRPr lang="en-GB" sz="16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504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1132</Words>
  <Application>Microsoft Office PowerPoint</Application>
  <PresentationFormat>Widescreen</PresentationFormat>
  <Paragraphs>249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Andalus</vt:lpstr>
      <vt:lpstr>Arial</vt:lpstr>
      <vt:lpstr>Calibri</vt:lpstr>
      <vt:lpstr>Calibri Light</vt:lpstr>
      <vt:lpstr>Candara</vt:lpstr>
      <vt:lpstr>Comic Sans MS</vt:lpstr>
      <vt:lpstr>Garamond</vt:lpstr>
      <vt:lpstr>Times New Roman</vt:lpstr>
      <vt:lpstr>Wingdings 3</vt:lpstr>
      <vt:lpstr>Office Theme</vt:lpstr>
      <vt:lpstr> David Nabena Nigeria Governors’ Forum </vt:lpstr>
      <vt:lpstr>Outline</vt:lpstr>
      <vt:lpstr>Context</vt:lpstr>
      <vt:lpstr>Government response</vt:lpstr>
      <vt:lpstr>Government response: journey so far</vt:lpstr>
      <vt:lpstr>Trend in State debts</vt:lpstr>
      <vt:lpstr>Trend in State revenues</vt:lpstr>
      <vt:lpstr>Ability of State governments to service long terms debts</vt:lpstr>
      <vt:lpstr>Ability of State governments to service long terms debts</vt:lpstr>
      <vt:lpstr>Ability of State governments to service short-term debts </vt:lpstr>
      <vt:lpstr>Key Lessons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David Nabena Nigeria Governors’ Forum </dc:title>
  <dc:creator>David Nabena</dc:creator>
  <cp:lastModifiedBy>David Nabena</cp:lastModifiedBy>
  <cp:revision>44</cp:revision>
  <cp:lastPrinted>2018-08-13T15:43:20Z</cp:lastPrinted>
  <dcterms:created xsi:type="dcterms:W3CDTF">2018-08-12T20:36:32Z</dcterms:created>
  <dcterms:modified xsi:type="dcterms:W3CDTF">2018-08-13T18:41:49Z</dcterms:modified>
</cp:coreProperties>
</file>