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80" r:id="rId3"/>
    <p:sldId id="282" r:id="rId4"/>
    <p:sldId id="290" r:id="rId5"/>
    <p:sldId id="263" r:id="rId6"/>
    <p:sldId id="264" r:id="rId7"/>
    <p:sldId id="283" r:id="rId8"/>
    <p:sldId id="284" r:id="rId9"/>
    <p:sldId id="285" r:id="rId10"/>
    <p:sldId id="286" r:id="rId11"/>
    <p:sldId id="287" r:id="rId12"/>
    <p:sldId id="265" r:id="rId13"/>
    <p:sldId id="288" r:id="rId14"/>
    <p:sldId id="271" r:id="rId15"/>
    <p:sldId id="274" r:id="rId16"/>
    <p:sldId id="275" r:id="rId17"/>
    <p:sldId id="276" r:id="rId18"/>
    <p:sldId id="26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gunbeku Timilehin" initials="T. 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Niger State - Revenue Composition</a:t>
            </a:r>
          </a:p>
        </c:rich>
      </c:tx>
      <c:layout/>
      <c:overlay val="1"/>
    </c:title>
    <c:autoTitleDeleted val="0"/>
    <c:plotArea>
      <c:layout/>
      <c:barChart>
        <c:barDir val="col"/>
        <c:grouping val="clustered"/>
        <c:varyColors val="0"/>
        <c:ser>
          <c:idx val="0"/>
          <c:order val="0"/>
          <c:tx>
            <c:strRef>
              <c:f>Sheet2!$A$2</c:f>
              <c:strCache>
                <c:ptCount val="1"/>
                <c:pt idx="0">
                  <c:v>Total State Revenue</c:v>
                </c:pt>
              </c:strCache>
            </c:strRef>
          </c:tx>
          <c:invertIfNegative val="0"/>
          <c:cat>
            <c:numRef>
              <c:f>Sheet2!$B$1:$F$1</c:f>
              <c:numCache>
                <c:formatCode>General</c:formatCode>
                <c:ptCount val="5"/>
                <c:pt idx="0">
                  <c:v>2010</c:v>
                </c:pt>
                <c:pt idx="1">
                  <c:v>2011</c:v>
                </c:pt>
                <c:pt idx="2">
                  <c:v>2012</c:v>
                </c:pt>
                <c:pt idx="3">
                  <c:v>2013</c:v>
                </c:pt>
                <c:pt idx="4">
                  <c:v>2014</c:v>
                </c:pt>
              </c:numCache>
            </c:numRef>
          </c:cat>
          <c:val>
            <c:numRef>
              <c:f>Sheet2!$B$2:$F$2</c:f>
              <c:numCache>
                <c:formatCode>_(* #,##0.00_);_(* \(#,##0.00\);_(* "-"??_);_(@_)</c:formatCode>
                <c:ptCount val="5"/>
                <c:pt idx="0">
                  <c:v>51369864545.789993</c:v>
                </c:pt>
                <c:pt idx="1">
                  <c:v>79231574832.550003</c:v>
                </c:pt>
                <c:pt idx="2">
                  <c:v>74472735239.26001</c:v>
                </c:pt>
                <c:pt idx="3">
                  <c:v>73982549462.719971</c:v>
                </c:pt>
                <c:pt idx="4">
                  <c:v>87847895150.530014</c:v>
                </c:pt>
              </c:numCache>
            </c:numRef>
          </c:val>
        </c:ser>
        <c:ser>
          <c:idx val="1"/>
          <c:order val="1"/>
          <c:tx>
            <c:strRef>
              <c:f>Sheet2!$A$3</c:f>
              <c:strCache>
                <c:ptCount val="1"/>
                <c:pt idx="0">
                  <c:v>Federal Allocations</c:v>
                </c:pt>
              </c:strCache>
            </c:strRef>
          </c:tx>
          <c:invertIfNegative val="0"/>
          <c:cat>
            <c:numRef>
              <c:f>Sheet2!$B$1:$F$1</c:f>
              <c:numCache>
                <c:formatCode>General</c:formatCode>
                <c:ptCount val="5"/>
                <c:pt idx="0">
                  <c:v>2010</c:v>
                </c:pt>
                <c:pt idx="1">
                  <c:v>2011</c:v>
                </c:pt>
                <c:pt idx="2">
                  <c:v>2012</c:v>
                </c:pt>
                <c:pt idx="3">
                  <c:v>2013</c:v>
                </c:pt>
                <c:pt idx="4">
                  <c:v>2014</c:v>
                </c:pt>
              </c:numCache>
            </c:numRef>
          </c:cat>
          <c:val>
            <c:numRef>
              <c:f>Sheet2!$B$3:$F$3</c:f>
              <c:numCache>
                <c:formatCode>_(* #,##0.00_);_(* \(#,##0.00\);_(* "-"??_);_(@_)</c:formatCode>
                <c:ptCount val="5"/>
                <c:pt idx="0">
                  <c:v>48439207015.700005</c:v>
                </c:pt>
                <c:pt idx="1">
                  <c:v>75660020256.839996</c:v>
                </c:pt>
                <c:pt idx="2">
                  <c:v>70774216137.770004</c:v>
                </c:pt>
                <c:pt idx="3">
                  <c:v>68913111511.009995</c:v>
                </c:pt>
                <c:pt idx="4">
                  <c:v>82697334540.550003</c:v>
                </c:pt>
              </c:numCache>
            </c:numRef>
          </c:val>
        </c:ser>
        <c:ser>
          <c:idx val="2"/>
          <c:order val="2"/>
          <c:tx>
            <c:strRef>
              <c:f>Sheet2!$A$4</c:f>
              <c:strCache>
                <c:ptCount val="1"/>
                <c:pt idx="0">
                  <c:v>IGR</c:v>
                </c:pt>
              </c:strCache>
            </c:strRef>
          </c:tx>
          <c:invertIfNegative val="0"/>
          <c:cat>
            <c:numRef>
              <c:f>Sheet2!$B$1:$F$1</c:f>
              <c:numCache>
                <c:formatCode>General</c:formatCode>
                <c:ptCount val="5"/>
                <c:pt idx="0">
                  <c:v>2010</c:v>
                </c:pt>
                <c:pt idx="1">
                  <c:v>2011</c:v>
                </c:pt>
                <c:pt idx="2">
                  <c:v>2012</c:v>
                </c:pt>
                <c:pt idx="3">
                  <c:v>2013</c:v>
                </c:pt>
                <c:pt idx="4">
                  <c:v>2014</c:v>
                </c:pt>
              </c:numCache>
            </c:numRef>
          </c:cat>
          <c:val>
            <c:numRef>
              <c:f>Sheet2!$B$4:$F$4</c:f>
              <c:numCache>
                <c:formatCode>_(* #,##0.00_);_(* \(#,##0.00\);_(* "-"??_);_(@_)</c:formatCode>
                <c:ptCount val="5"/>
                <c:pt idx="0">
                  <c:v>2930657530.0899978</c:v>
                </c:pt>
                <c:pt idx="1">
                  <c:v>3571554575.7099948</c:v>
                </c:pt>
                <c:pt idx="2">
                  <c:v>3698519101.4899998</c:v>
                </c:pt>
                <c:pt idx="3">
                  <c:v>5069437951.71</c:v>
                </c:pt>
                <c:pt idx="4">
                  <c:v>5150560609.9800005</c:v>
                </c:pt>
              </c:numCache>
            </c:numRef>
          </c:val>
        </c:ser>
        <c:dLbls>
          <c:showLegendKey val="0"/>
          <c:showVal val="0"/>
          <c:showCatName val="0"/>
          <c:showSerName val="0"/>
          <c:showPercent val="0"/>
          <c:showBubbleSize val="0"/>
        </c:dLbls>
        <c:gapWidth val="150"/>
        <c:axId val="70673920"/>
        <c:axId val="70675456"/>
      </c:barChart>
      <c:catAx>
        <c:axId val="70673920"/>
        <c:scaling>
          <c:orientation val="minMax"/>
        </c:scaling>
        <c:delete val="0"/>
        <c:axPos val="b"/>
        <c:numFmt formatCode="General" sourceLinked="1"/>
        <c:majorTickMark val="out"/>
        <c:minorTickMark val="none"/>
        <c:tickLblPos val="nextTo"/>
        <c:crossAx val="70675456"/>
        <c:crosses val="autoZero"/>
        <c:auto val="1"/>
        <c:lblAlgn val="ctr"/>
        <c:lblOffset val="100"/>
        <c:noMultiLvlLbl val="0"/>
      </c:catAx>
      <c:valAx>
        <c:axId val="70675456"/>
        <c:scaling>
          <c:orientation val="minMax"/>
        </c:scaling>
        <c:delete val="0"/>
        <c:axPos val="l"/>
        <c:majorGridlines/>
        <c:numFmt formatCode="_(* #,##0.00_);_(* \(#,##0.00\);_(* &quot;-&quot;??_);_(@_)" sourceLinked="1"/>
        <c:majorTickMark val="out"/>
        <c:minorTickMark val="none"/>
        <c:tickLblPos val="nextTo"/>
        <c:crossAx val="70673920"/>
        <c:crosses val="autoZero"/>
        <c:crossBetween val="between"/>
      </c:valAx>
    </c:plotArea>
    <c:legend>
      <c:legendPos val="r"/>
      <c:layout/>
      <c:overlay val="0"/>
    </c:legend>
    <c:plotVisOnly val="1"/>
    <c:dispBlanksAs val="gap"/>
    <c:showDLblsOverMax val="0"/>
  </c:chart>
  <c:externalData r:id="rId2">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6" name="Group 10"/>
          <p:cNvGrpSpPr/>
          <p:nvPr/>
        </p:nvGrpSpPr>
        <p:grpSpPr>
          <a:xfrm>
            <a:off x="-1" y="3379694"/>
            <a:ext cx="7543801" cy="2604247"/>
            <a:chOff x="-1" y="3379694"/>
            <a:chExt cx="7543801" cy="2604247"/>
          </a:xfrm>
        </p:grpSpPr>
        <p:grpSp>
          <p:nvGrpSpPr>
            <p:cNvPr id="9" name="Group 11"/>
            <p:cNvGrpSpPr/>
            <p:nvPr/>
          </p:nvGrpSpPr>
          <p:grpSpPr>
            <a:xfrm>
              <a:off x="-1" y="3379694"/>
              <a:ext cx="7543801" cy="2604247"/>
              <a:chOff x="-1" y="3379694"/>
              <a:chExt cx="7543801" cy="2604247"/>
            </a:xfrm>
          </p:grpSpPr>
          <p:sp>
            <p:nvSpPr>
              <p:cNvPr id="15" name="Snip Single Corner Rectangle 14"/>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3" name="Teardrop 12"/>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33CEFC03-243E-E44F-A16C-A889B6909F43}" type="datetimeFigureOut">
              <a:rPr lang="en-US" smtClean="0"/>
              <a:pPr/>
              <a:t>3/18/2016</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pic>
        <p:nvPicPr>
          <p:cNvPr id="8" name="Picture 7"/>
          <p:cNvPicPr>
            <a:picLocks noChangeAspect="1"/>
          </p:cNvPicPr>
          <p:nvPr userDrawn="1"/>
        </p:nvPicPr>
        <p:blipFill>
          <a:blip r:embed="rId2"/>
          <a:stretch>
            <a:fillRect/>
          </a:stretch>
        </p:blipFill>
        <p:spPr>
          <a:xfrm>
            <a:off x="6617151" y="211166"/>
            <a:ext cx="2326340" cy="116415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10"/>
          <p:cNvGrpSpPr/>
          <p:nvPr/>
        </p:nvGrpSpPr>
        <p:grpSpPr>
          <a:xfrm>
            <a:off x="228600" y="228600"/>
            <a:ext cx="4251960" cy="6387352"/>
            <a:chOff x="228600" y="228600"/>
            <a:chExt cx="4251960" cy="6387352"/>
          </a:xfrm>
        </p:grpSpPr>
        <p:sp>
          <p:nvSpPr>
            <p:cNvPr id="12" name="Snip Diagonal Corner Rectangle 11"/>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Teardrop 12"/>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2176272"/>
            <a:ext cx="3657600" cy="1161288"/>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flipH="1">
            <a:off x="4654475" y="228600"/>
            <a:ext cx="4251960" cy="6391656"/>
          </a:xfrm>
          <a:prstGeom prst="snip2DiagRect">
            <a:avLst>
              <a:gd name="adj1" fmla="val 0"/>
              <a:gd name="adj2" fmla="val 4017"/>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2" y="3342401"/>
            <a:ext cx="3657600" cy="2595282"/>
          </a:xfrm>
        </p:spPr>
        <p:txBody>
          <a:bodyPr>
            <a:normAutofit/>
          </a:bodyPr>
          <a:lstStyle>
            <a:lvl1pPr marL="0" indent="0">
              <a:lnSpc>
                <a:spcPct val="110000"/>
              </a:lnSpc>
              <a:spcBef>
                <a:spcPts val="60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58952" y="6300216"/>
            <a:ext cx="1298448" cy="365125"/>
          </a:xfrm>
        </p:spPr>
        <p:txBody>
          <a:bodyPr/>
          <a:lstStyle/>
          <a:p>
            <a:fld id="{33CEFC03-243E-E44F-A16C-A889B6909F43}" type="datetimeFigureOut">
              <a:rPr lang="en-US" smtClean="0"/>
              <a:pPr/>
              <a:t>3/18/2016</a:t>
            </a:fld>
            <a:endParaRPr lang="en-US"/>
          </a:p>
        </p:txBody>
      </p:sp>
      <p:sp>
        <p:nvSpPr>
          <p:cNvPr id="6" name="Footer Placeholder 5"/>
          <p:cNvSpPr>
            <a:spLocks noGrp="1"/>
          </p:cNvSpPr>
          <p:nvPr>
            <p:ph type="ftr" sz="quarter" idx="11"/>
          </p:nvPr>
        </p:nvSpPr>
        <p:spPr>
          <a:xfrm>
            <a:off x="2057400" y="6300216"/>
            <a:ext cx="2340864" cy="365125"/>
          </a:xfrm>
        </p:spPr>
        <p:txBody>
          <a:bodyPr/>
          <a:lstStyle/>
          <a:p>
            <a:endParaRPr lang="en-US"/>
          </a:p>
        </p:txBody>
      </p:sp>
      <p:sp>
        <p:nvSpPr>
          <p:cNvPr id="7" name="Slide Number Placeholder 6"/>
          <p:cNvSpPr>
            <a:spLocks noGrp="1"/>
          </p:cNvSpPr>
          <p:nvPr>
            <p:ph type="sldNum" sz="quarter" idx="12"/>
          </p:nvPr>
        </p:nvSpPr>
        <p:spPr>
          <a:xfrm>
            <a:off x="301752" y="6300216"/>
            <a:ext cx="448056" cy="365125"/>
          </a:xfrm>
        </p:spPr>
        <p:txBody>
          <a:bodyPr/>
          <a:lstStyle>
            <a:lvl1pPr algn="l">
              <a:defRPr/>
            </a:lvl1pPr>
          </a:lstStyle>
          <a:p>
            <a:fld id="{D72A0F89-8011-CA49-AA0D-0818B31F17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9" name="Snip Diagonal Corner Rectangle 8"/>
          <p:cNvSpPr/>
          <p:nvPr/>
        </p:nvSpPr>
        <p:spPr>
          <a:xfrm flipV="1">
            <a:off x="228600" y="4648200"/>
            <a:ext cx="8686800" cy="1963271"/>
          </a:xfrm>
          <a:prstGeom prst="snip2DiagRect">
            <a:avLst>
              <a:gd name="adj1" fmla="val 0"/>
              <a:gd name="adj2" fmla="val 937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4648200"/>
            <a:ext cx="8153400" cy="609600"/>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33CEFC03-243E-E44F-A16C-A889B6909F43}" type="datetimeFigureOut">
              <a:rPr lang="en-US" smtClean="0"/>
              <a:pPr/>
              <a:t>3/18/2016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2A0F89-8011-CA49-AA0D-0818B31F175B}" type="slidenum">
              <a:rPr lang="en-US" smtClean="0"/>
              <a:pPr/>
              <a:t>‹#›</a:t>
            </a:fld>
            <a:endParaRPr lang="en-US"/>
          </a:p>
        </p:txBody>
      </p:sp>
      <p:sp>
        <p:nvSpPr>
          <p:cNvPr id="7" name="Text Placeholder 3"/>
          <p:cNvSpPr>
            <a:spLocks noGrp="1"/>
          </p:cNvSpPr>
          <p:nvPr>
            <p:ph type="body" sz="half" idx="2"/>
          </p:nvPr>
        </p:nvSpPr>
        <p:spPr>
          <a:xfrm>
            <a:off x="457200" y="5257799"/>
            <a:ext cx="8156448" cy="820272"/>
          </a:xfrm>
        </p:spPr>
        <p:txBody>
          <a:bodyPr>
            <a:normAutofit/>
          </a:bodyPr>
          <a:lstStyle>
            <a:lvl1pPr marL="0" indent="0">
              <a:lnSpc>
                <a:spcPct val="110000"/>
              </a:lnSpc>
              <a:spcBef>
                <a:spcPct val="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Picture Placeholder 2"/>
          <p:cNvSpPr>
            <a:spLocks noGrp="1"/>
          </p:cNvSpPr>
          <p:nvPr>
            <p:ph type="pic" idx="1"/>
          </p:nvPr>
        </p:nvSpPr>
        <p:spPr>
          <a:xfrm flipH="1">
            <a:off x="228600" y="228600"/>
            <a:ext cx="8677835" cy="4267200"/>
          </a:xfrm>
          <a:prstGeom prst="snip2DiagRect">
            <a:avLst>
              <a:gd name="adj1" fmla="val 0"/>
              <a:gd name="adj2" fmla="val 4332"/>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3CEFC03-243E-E44F-A16C-A889B6909F43}" type="datetimeFigureOut">
              <a:rPr lang="en-US" smtClean="0"/>
              <a:pPr/>
              <a:t>3/18/2016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2A0F89-8011-CA49-AA0D-0818B31F175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33CEFC03-243E-E44F-A16C-A889B6909F43}" type="datetimeFigureOut">
              <a:rPr lang="en-US" smtClean="0"/>
              <a:pPr/>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A0F89-8011-CA49-AA0D-0818B31F175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8" name="Snip Diagonal Corner Rectangle 7"/>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467600" y="838201"/>
            <a:ext cx="1219200" cy="51054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838201"/>
            <a:ext cx="6307138" cy="51054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33CEFC03-243E-E44F-A16C-A889B6909F43}" type="datetimeFigureOut">
              <a:rPr lang="en-US" smtClean="0"/>
              <a:pPr/>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A0F89-8011-CA49-AA0D-0818B31F17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33CEFC03-243E-E44F-A16C-A889B6909F43}" type="datetimeFigureOut">
              <a:rPr lang="en-US" smtClean="0"/>
              <a:pPr/>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A0F89-8011-CA49-AA0D-0818B31F175B}" type="slidenum">
              <a:rPr lang="en-US" smtClean="0"/>
              <a:pPr/>
              <a:t>‹#›</a:t>
            </a:fld>
            <a:endParaRPr lang="en-US"/>
          </a:p>
        </p:txBody>
      </p:sp>
      <p:pic>
        <p:nvPicPr>
          <p:cNvPr id="7" name="Picture 6"/>
          <p:cNvPicPr>
            <a:picLocks noChangeAspect="1"/>
          </p:cNvPicPr>
          <p:nvPr userDrawn="1"/>
        </p:nvPicPr>
        <p:blipFill>
          <a:blip r:embed="rId2"/>
          <a:stretch>
            <a:fillRect/>
          </a:stretch>
        </p:blipFill>
        <p:spPr>
          <a:xfrm>
            <a:off x="6672217" y="295833"/>
            <a:ext cx="2243183" cy="112254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6" name="Group 14"/>
          <p:cNvGrpSpPr/>
          <p:nvPr/>
        </p:nvGrpSpPr>
        <p:grpSpPr>
          <a:xfrm>
            <a:off x="-1" y="3379694"/>
            <a:ext cx="7543801" cy="2604247"/>
            <a:chOff x="-1" y="3379694"/>
            <a:chExt cx="7543801" cy="2604247"/>
          </a:xfrm>
        </p:grpSpPr>
        <p:grpSp>
          <p:nvGrpSpPr>
            <p:cNvPr id="9" name="Group 11"/>
            <p:cNvGrpSpPr/>
            <p:nvPr/>
          </p:nvGrpSpPr>
          <p:grpSpPr>
            <a:xfrm>
              <a:off x="-1" y="3379694"/>
              <a:ext cx="7543801" cy="2604247"/>
              <a:chOff x="-1" y="3379694"/>
              <a:chExt cx="7543801" cy="2604247"/>
            </a:xfrm>
          </p:grpSpPr>
          <p:sp>
            <p:nvSpPr>
              <p:cNvPr id="17" name="Snip Single Corner Rectangle 16"/>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6" name="Teardrop 15"/>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33CEFC03-243E-E44F-A16C-A889B6909F43}" type="datetimeFigureOut">
              <a:rPr lang="en-US" smtClean="0"/>
              <a:pPr/>
              <a:t>3/18/2016</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
        <p:nvSpPr>
          <p:cNvPr id="12" name="Picture Placeholder 11"/>
          <p:cNvSpPr>
            <a:spLocks noGrp="1"/>
          </p:cNvSpPr>
          <p:nvPr>
            <p:ph type="pic" sz="quarter" idx="12"/>
          </p:nvPr>
        </p:nvSpPr>
        <p:spPr>
          <a:xfrm>
            <a:off x="0" y="676835"/>
            <a:ext cx="7543800" cy="2587752"/>
          </a:xfrm>
          <a:effectLst>
            <a:outerShdw blurRad="50800" dist="63500" dir="2700000" algn="tl" rotWithShape="0">
              <a:prstClr val="black">
                <a:alpha val="50000"/>
              </a:prstClr>
            </a:outerShdw>
          </a:effectLst>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6" name="Group 6"/>
          <p:cNvGrpSpPr/>
          <p:nvPr/>
        </p:nvGrpSpPr>
        <p:grpSpPr>
          <a:xfrm flipH="1">
            <a:off x="1600199" y="2126877"/>
            <a:ext cx="75438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0" name="Snip Single Corner Rectangle 9"/>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 name="Teardrop 8"/>
            <p:cNvSpPr/>
            <p:nvPr/>
          </p:nvSpPr>
          <p:spPr>
            <a:xfrm flipH="1">
              <a:off x="22859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1736105" y="2653553"/>
            <a:ext cx="5870448" cy="14721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tx1">
                    <a:lumMod val="90000"/>
                    <a:lumOff val="10000"/>
                  </a:schemeClr>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736105" y="4134881"/>
            <a:ext cx="5870448" cy="576072"/>
          </a:xfrm>
        </p:spPr>
        <p:txBody>
          <a:bodyPr vert="horz" lIns="91440" tIns="45720" rIns="91440" bIns="45720" rtlCol="0">
            <a:normAutofit/>
          </a:bodyPr>
          <a:lstStyle>
            <a:lvl1pPr marL="0" indent="0" algn="l" defTabSz="914400" rtl="0" eaLnBrk="1" latinLnBrk="0" hangingPunct="1">
              <a:spcBef>
                <a:spcPts val="0"/>
              </a:spcBef>
              <a:buClr>
                <a:schemeClr val="accent1"/>
              </a:buClr>
              <a:buSzPct val="90000"/>
              <a:buFont typeface="Wingdings 2" pitchFamily="18" charset="2"/>
              <a:buNone/>
              <a:defRPr sz="1400" kern="1200">
                <a:solidFill>
                  <a:schemeClr val="tx1">
                    <a:lumMod val="90000"/>
                    <a:lumOff val="10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rot="16200000">
            <a:off x="8033590" y="3475037"/>
            <a:ext cx="1828801" cy="365125"/>
          </a:xfrm>
        </p:spPr>
        <p:txBody>
          <a:bodyPr vert="horz" lIns="91440" tIns="0" rIns="91440" bIns="0" rtlCol="0" anchor="t" anchorCtr="0"/>
          <a:lstStyle>
            <a:lvl1pPr marL="0" algn="l" defTabSz="914400" rtl="0" eaLnBrk="1" latinLnBrk="0" hangingPunct="1">
              <a:defRPr sz="1100" b="1" kern="1200">
                <a:solidFill>
                  <a:schemeClr val="bg1">
                    <a:lumMod val="75000"/>
                  </a:schemeClr>
                </a:solidFill>
                <a:latin typeface="+mn-lt"/>
                <a:ea typeface="+mn-ea"/>
                <a:cs typeface="+mn-cs"/>
              </a:defRPr>
            </a:lvl1pPr>
          </a:lstStyle>
          <a:p>
            <a:endParaRPr lang="en-US"/>
          </a:p>
        </p:txBody>
      </p:sp>
      <p:sp>
        <p:nvSpPr>
          <p:cNvPr id="4" name="Date Placeholder 3"/>
          <p:cNvSpPr>
            <a:spLocks noGrp="1"/>
          </p:cNvSpPr>
          <p:nvPr>
            <p:ph type="dt" sz="half" idx="10"/>
          </p:nvPr>
        </p:nvSpPr>
        <p:spPr>
          <a:xfrm rot="16200000">
            <a:off x="7658009" y="3475037"/>
            <a:ext cx="1828800" cy="365125"/>
          </a:xfrm>
        </p:spPr>
        <p:txBody>
          <a:bodyPr vert="horz" lIns="91440" tIns="0" rIns="91440" bIns="0" rtlCol="0" anchor="b" anchorCtr="0"/>
          <a:lstStyle>
            <a:lvl1pPr marL="0" algn="l" defTabSz="914400" rtl="0" eaLnBrk="1" latinLnBrk="0" hangingPunct="1">
              <a:defRPr sz="1400" b="1" kern="1200">
                <a:solidFill>
                  <a:schemeClr val="bg1">
                    <a:lumMod val="50000"/>
                  </a:schemeClr>
                </a:solidFill>
                <a:latin typeface="+mn-lt"/>
                <a:ea typeface="+mn-ea"/>
                <a:cs typeface="+mn-cs"/>
              </a:defRPr>
            </a:lvl1pPr>
          </a:lstStyle>
          <a:p>
            <a:fld id="{33CEFC03-243E-E44F-A16C-A889B6909F43}" type="datetimeFigureOut">
              <a:rPr lang="en-US" smtClean="0"/>
              <a:pPr/>
              <a:t>3/18/2016</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Snip Diagonal Corner Rectangle 10"/>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Snip Diagonal Corner Rectangle 11"/>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779461" y="1981201"/>
            <a:ext cx="3657600" cy="3975100"/>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05351" y="1981201"/>
            <a:ext cx="3657600" cy="3975100"/>
          </a:xfrm>
        </p:spPr>
        <p:txBody>
          <a:bodyPr>
            <a:normAutofit/>
          </a:bodyPr>
          <a:lstStyle>
            <a:lvl1pPr>
              <a:defRPr sz="2200"/>
            </a:lvl1pPr>
            <a:lvl2pPr>
              <a:defRPr sz="2000"/>
            </a:lvl2pPr>
            <a:lvl3pPr>
              <a:defRPr sz="1800"/>
            </a:lvl3pPr>
            <a:lvl4pPr>
              <a:defRPr sz="1800"/>
            </a:lvl4pPr>
            <a:lvl5pPr>
              <a:defRPr sz="1800"/>
            </a:lvl5pPr>
            <a:lvl6pPr marL="1946275" indent="-344488">
              <a:defRPr sz="1800"/>
            </a:lvl6pPr>
            <a:lvl7pPr marL="1946275" indent="-344488">
              <a:defRPr sz="1800"/>
            </a:lvl7pPr>
            <a:lvl8pPr marL="1946275" indent="-344488">
              <a:defRPr sz="1800"/>
            </a:lvl8pPr>
            <a:lvl9pPr marL="1946275"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33CEFC03-243E-E44F-A16C-A889B6909F43}" type="datetimeFigureOut">
              <a:rPr lang="en-US" smtClean="0"/>
              <a:pPr/>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2A0F89-8011-CA49-AA0D-0818B31F17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Snip Diagonal Corner Rectangle 11"/>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Snip Diagonal Corner Rectangle 12"/>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1"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1"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33CEFC03-243E-E44F-A16C-A889B6909F43}" type="datetimeFigureOut">
              <a:rPr lang="en-US" smtClean="0"/>
              <a:pPr/>
              <a:t>3/18/2016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2A0F89-8011-CA49-AA0D-0818B31F17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33CEFC03-243E-E44F-A16C-A889B6909F43}" type="datetimeFigureOut">
              <a:rPr lang="en-US" smtClean="0"/>
              <a:pPr/>
              <a:t>3/18/2016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2A0F89-8011-CA49-AA0D-0818B31F17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nip Diagonal Corner Rectangle 5"/>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33CEFC03-243E-E44F-A16C-A889B6909F43}" type="datetimeFigureOut">
              <a:rPr lang="en-US" smtClean="0"/>
              <a:pPr/>
              <a:t>3/18/2016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2A0F89-8011-CA49-AA0D-0818B31F17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1"/>
          <p:cNvGrpSpPr/>
          <p:nvPr/>
        </p:nvGrpSpPr>
        <p:grpSpPr>
          <a:xfrm>
            <a:off x="228600" y="228600"/>
            <a:ext cx="4251960" cy="6387352"/>
            <a:chOff x="228600" y="228600"/>
            <a:chExt cx="4251960" cy="6387352"/>
          </a:xfrm>
        </p:grpSpPr>
        <p:sp>
          <p:nvSpPr>
            <p:cNvPr id="13" name="Snip Diagonal Corner Rectangle 12"/>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ardrop 13"/>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5" name="Snip Diagonal Corner Rectangle 14"/>
          <p:cNvSpPr/>
          <p:nvPr/>
        </p:nvSpPr>
        <p:spPr>
          <a:xfrm flipV="1">
            <a:off x="46482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25780" y="2177303"/>
            <a:ext cx="3657600" cy="1162050"/>
          </a:xfrm>
        </p:spPr>
        <p:txBody>
          <a:bodyPr anchor="b">
            <a:normAutofit/>
          </a:bodyPr>
          <a:lstStyle>
            <a:lvl1pPr algn="l">
              <a:defRPr sz="3000" b="0">
                <a:solidFill>
                  <a:schemeClr val="accent1"/>
                </a:solidFill>
              </a:defRPr>
            </a:lvl1pPr>
          </a:lstStyle>
          <a:p>
            <a:r>
              <a:rPr lang="en-US" smtClean="0"/>
              <a:t>Click to edit Master title style</a:t>
            </a:r>
            <a:endParaRPr/>
          </a:p>
        </p:txBody>
      </p:sp>
      <p:sp>
        <p:nvSpPr>
          <p:cNvPr id="3" name="Content Placeholder 2"/>
          <p:cNvSpPr>
            <a:spLocks noGrp="1"/>
          </p:cNvSpPr>
          <p:nvPr>
            <p:ph idx="1"/>
          </p:nvPr>
        </p:nvSpPr>
        <p:spPr>
          <a:xfrm>
            <a:off x="4945380" y="609600"/>
            <a:ext cx="3657600" cy="53340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25780" y="3352799"/>
            <a:ext cx="3657600" cy="2590801"/>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62000" y="6297706"/>
            <a:ext cx="1295400" cy="365125"/>
          </a:xfrm>
        </p:spPr>
        <p:txBody>
          <a:bodyPr/>
          <a:lstStyle/>
          <a:p>
            <a:fld id="{33CEFC03-243E-E44F-A16C-A889B6909F43}" type="datetimeFigureOut">
              <a:rPr lang="en-US" smtClean="0"/>
              <a:pPr/>
              <a:t>3/18/2016</a:t>
            </a:fld>
            <a:endParaRPr lang="en-US"/>
          </a:p>
        </p:txBody>
      </p:sp>
      <p:sp>
        <p:nvSpPr>
          <p:cNvPr id="6" name="Footer Placeholder 5"/>
          <p:cNvSpPr>
            <a:spLocks noGrp="1"/>
          </p:cNvSpPr>
          <p:nvPr>
            <p:ph type="ftr" sz="quarter" idx="11"/>
          </p:nvPr>
        </p:nvSpPr>
        <p:spPr>
          <a:xfrm>
            <a:off x="2057400" y="6297706"/>
            <a:ext cx="2339788" cy="365125"/>
          </a:xfrm>
        </p:spPr>
        <p:txBody>
          <a:bodyPr/>
          <a:lstStyle/>
          <a:p>
            <a:endParaRPr lang="en-US"/>
          </a:p>
        </p:txBody>
      </p:sp>
      <p:sp>
        <p:nvSpPr>
          <p:cNvPr id="7" name="Slide Number Placeholder 6"/>
          <p:cNvSpPr>
            <a:spLocks noGrp="1"/>
          </p:cNvSpPr>
          <p:nvPr>
            <p:ph type="sldNum" sz="quarter" idx="12"/>
          </p:nvPr>
        </p:nvSpPr>
        <p:spPr>
          <a:xfrm>
            <a:off x="304800" y="6297706"/>
            <a:ext cx="443753" cy="365125"/>
          </a:xfrm>
        </p:spPr>
        <p:txBody>
          <a:bodyPr/>
          <a:lstStyle>
            <a:lvl1pPr algn="l">
              <a:defRPr/>
            </a:lvl1pPr>
          </a:lstStyle>
          <a:p>
            <a:fld id="{D72A0F89-8011-CA49-AA0D-0818B31F175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295833"/>
            <a:ext cx="7583488" cy="1143000"/>
          </a:xfrm>
          <a:prstGeom prst="rect">
            <a:avLst/>
          </a:prstGeom>
        </p:spPr>
        <p:txBody>
          <a:bodyPr vert="horz" lIns="91440" tIns="45720" rIns="91440" bIns="45720"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779463" y="1949824"/>
            <a:ext cx="7583488" cy="400722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28600" y="6243918"/>
            <a:ext cx="2133600"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fld id="{33CEFC03-243E-E44F-A16C-A889B6909F43}" type="datetimeFigureOut">
              <a:rPr lang="en-US" smtClean="0"/>
              <a:pPr/>
              <a:t>3/18/2016</a:t>
            </a:fld>
            <a:endParaRPr lang="en-US"/>
          </a:p>
        </p:txBody>
      </p:sp>
      <p:sp>
        <p:nvSpPr>
          <p:cNvPr id="5" name="Footer Placeholder 4"/>
          <p:cNvSpPr>
            <a:spLocks noGrp="1"/>
          </p:cNvSpPr>
          <p:nvPr>
            <p:ph type="ftr" sz="quarter" idx="3"/>
          </p:nvPr>
        </p:nvSpPr>
        <p:spPr>
          <a:xfrm>
            <a:off x="5867400" y="6248400"/>
            <a:ext cx="2895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4305300" y="6248400"/>
            <a:ext cx="533400" cy="365125"/>
          </a:xfrm>
          <a:prstGeom prst="rect">
            <a:avLst/>
          </a:prstGeom>
        </p:spPr>
        <p:txBody>
          <a:bodyPr vert="horz" lIns="91440" tIns="45720" rIns="91440" bIns="45720" rtlCol="0" anchor="ctr"/>
          <a:lstStyle>
            <a:lvl1pPr algn="ctr">
              <a:defRPr sz="1100" b="1">
                <a:solidFill>
                  <a:schemeClr val="bg1">
                    <a:lumMod val="65000"/>
                  </a:schemeClr>
                </a:solidFill>
              </a:defRPr>
            </a:lvl1pPr>
          </a:lstStyle>
          <a:p>
            <a:fld id="{D72A0F89-8011-CA49-AA0D-0818B31F17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spcBef>
          <a:spcPct val="0"/>
        </a:spcBef>
        <a:buNone/>
        <a:defRPr sz="3800" kern="1200">
          <a:solidFill>
            <a:schemeClr val="tx1">
              <a:lumMod val="90000"/>
              <a:lumOff val="10000"/>
            </a:schemeClr>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0558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7pPr>
      <a:lvl8pPr marL="2743200"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2" pitchFamily="18" charset="2"/>
        <a:buChar char=""/>
        <a:defRPr lang="en-US" sz="1800" kern="1200" dirty="0">
          <a:solidFill>
            <a:schemeClr val="tx1">
              <a:lumMod val="90000"/>
              <a:lumOff val="1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736105" y="4953746"/>
            <a:ext cx="5870448" cy="576072"/>
          </a:xfrm>
        </p:spPr>
        <p:txBody>
          <a:bodyPr/>
          <a:lstStyle/>
          <a:p>
            <a:r>
              <a:rPr lang="en-US" dirty="0" smtClean="0">
                <a:solidFill>
                  <a:schemeClr val="bg1"/>
                </a:solidFill>
              </a:rPr>
              <a:t>Date	NOVEMBER 16, 2015</a:t>
            </a:r>
            <a:endParaRPr lang="en-US" dirty="0">
              <a:solidFill>
                <a:schemeClr val="bg1"/>
              </a:solidFill>
            </a:endParaRPr>
          </a:p>
        </p:txBody>
      </p:sp>
      <p:pic>
        <p:nvPicPr>
          <p:cNvPr id="3" name="Picture 2"/>
          <p:cNvPicPr>
            <a:picLocks noChangeAspect="1"/>
          </p:cNvPicPr>
          <p:nvPr/>
        </p:nvPicPr>
        <p:blipFill>
          <a:blip r:embed="rId2"/>
          <a:stretch>
            <a:fillRect/>
          </a:stretch>
        </p:blipFill>
        <p:spPr>
          <a:xfrm>
            <a:off x="1954952" y="2249974"/>
            <a:ext cx="4916623" cy="2460393"/>
          </a:xfrm>
          <a:prstGeom prst="rect">
            <a:avLst/>
          </a:prstGeom>
        </p:spPr>
      </p:pic>
    </p:spTree>
    <p:extLst>
      <p:ext uri="{BB962C8B-B14F-4D97-AF65-F5344CB8AC3E}">
        <p14:creationId xmlns:p14="http://schemas.microsoft.com/office/powerpoint/2010/main" val="1473925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955" y="295833"/>
            <a:ext cx="8089996" cy="1143000"/>
          </a:xfrm>
        </p:spPr>
        <p:txBody>
          <a:bodyPr>
            <a:normAutofit fontScale="90000"/>
          </a:bodyPr>
          <a:lstStyle/>
          <a:p>
            <a:r>
              <a:rPr lang="en-US" dirty="0" smtClean="0"/>
              <a:t>Innovative Measures by the</a:t>
            </a:r>
            <a:br>
              <a:rPr lang="en-US" dirty="0" smtClean="0"/>
            </a:br>
            <a:r>
              <a:rPr lang="en-US" dirty="0" smtClean="0"/>
              <a:t>State (Continued)</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ü"/>
            </a:pPr>
            <a:r>
              <a:rPr lang="en-US" sz="1900" dirty="0" smtClean="0"/>
              <a:t>Creation of new standing committees:</a:t>
            </a:r>
          </a:p>
          <a:p>
            <a:pPr>
              <a:buNone/>
            </a:pPr>
            <a:r>
              <a:rPr lang="en-US" sz="1900" dirty="0" smtClean="0"/>
              <a:t>	I. 	The Tax Audit and Review Committee (TARC)</a:t>
            </a:r>
          </a:p>
          <a:p>
            <a:pPr>
              <a:buNone/>
            </a:pPr>
            <a:r>
              <a:rPr lang="en-US" sz="1900" dirty="0" smtClean="0"/>
              <a:t>	II.	Tax Monitoring, Compliance and Enforcement Committee    	(TMCEC)</a:t>
            </a:r>
          </a:p>
          <a:p>
            <a:pPr>
              <a:buNone/>
            </a:pPr>
            <a:r>
              <a:rPr lang="en-US" sz="1900" dirty="0" smtClean="0"/>
              <a:t>	III	Technical Committee (TC)</a:t>
            </a:r>
          </a:p>
          <a:p>
            <a:pPr>
              <a:buNone/>
            </a:pPr>
            <a:r>
              <a:rPr lang="en-US" sz="1900" dirty="0" smtClean="0"/>
              <a:t>Outcomes and Results:</a:t>
            </a:r>
          </a:p>
          <a:p>
            <a:pPr marL="342900" lvl="1" indent="0">
              <a:spcBef>
                <a:spcPts val="0"/>
              </a:spcBef>
              <a:buFont typeface="Arial" pitchFamily="34" charset="0"/>
              <a:buChar char="•"/>
            </a:pPr>
            <a:r>
              <a:rPr lang="en-US" sz="1900" dirty="0" smtClean="0">
                <a:solidFill>
                  <a:schemeClr val="tx1"/>
                </a:solidFill>
              </a:rPr>
              <a:t>      Annual IGR increased (from N2.9 billion in 2010 to N5.1 billion in 2014) </a:t>
            </a:r>
          </a:p>
          <a:p>
            <a:pPr marL="0" indent="0">
              <a:spcBef>
                <a:spcPts val="0"/>
              </a:spcBef>
              <a:buNone/>
            </a:pPr>
            <a:endParaRPr lang="en-US" sz="1900" dirty="0" smtClean="0">
              <a:solidFill>
                <a:schemeClr val="tx1"/>
              </a:solidFill>
            </a:endParaRPr>
          </a:p>
          <a:p>
            <a:pPr marL="342900" lvl="1" indent="0">
              <a:spcBef>
                <a:spcPts val="0"/>
              </a:spcBef>
              <a:buFont typeface="Arial" pitchFamily="34" charset="0"/>
              <a:buChar char="•"/>
            </a:pPr>
            <a:r>
              <a:rPr lang="en-US" sz="1900" dirty="0" smtClean="0">
                <a:solidFill>
                  <a:schemeClr val="tx1"/>
                </a:solidFill>
              </a:rPr>
              <a:t>      Transparency and accountability in revenue collection</a:t>
            </a:r>
          </a:p>
          <a:p>
            <a:pPr marL="0" indent="0">
              <a:spcBef>
                <a:spcPts val="0"/>
              </a:spcBef>
              <a:buNone/>
            </a:pPr>
            <a:endParaRPr lang="en-US" sz="1900" dirty="0" smtClean="0">
              <a:solidFill>
                <a:schemeClr val="tx1"/>
              </a:solidFill>
            </a:endParaRPr>
          </a:p>
          <a:p>
            <a:pPr marL="342900" lvl="1" indent="0">
              <a:spcBef>
                <a:spcPts val="0"/>
              </a:spcBef>
              <a:buFont typeface="Arial" pitchFamily="34" charset="0"/>
              <a:buChar char="•"/>
            </a:pPr>
            <a:r>
              <a:rPr lang="en-US" sz="1900" dirty="0" smtClean="0">
                <a:solidFill>
                  <a:schemeClr val="tx1"/>
                </a:solidFill>
              </a:rPr>
              <a:t>      Centralized and consolidated assessment in one notice (P.I.T, B.P.R &amp;    	D/Levy) that gives the taxpayer his/her picture of tax burden in 	one view</a:t>
            </a:r>
          </a:p>
          <a:p>
            <a:pPr>
              <a:buNone/>
            </a:pPr>
            <a:endParaRPr lang="en-US"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6105" y="3213452"/>
            <a:ext cx="5870448" cy="1472184"/>
          </a:xfrm>
        </p:spPr>
        <p:txBody>
          <a:bodyPr>
            <a:normAutofit/>
          </a:bodyPr>
          <a:lstStyle/>
          <a:p>
            <a:r>
              <a:rPr lang="en-GB" sz="5300" cap="none" dirty="0" smtClean="0"/>
              <a:t>What Works?</a:t>
            </a:r>
            <a:r>
              <a:rPr lang="en-GB" cap="none" dirty="0" smtClean="0"/>
              <a:t/>
            </a:r>
            <a:br>
              <a:rPr lang="en-GB" cap="none" dirty="0" smtClean="0"/>
            </a:br>
            <a:r>
              <a:rPr lang="en-GB" sz="3100" b="1" dirty="0" smtClean="0"/>
              <a:t>PART TWO</a:t>
            </a:r>
            <a:endParaRPr lang="en-GB" sz="3100" b="1" cap="none" dirty="0"/>
          </a:p>
        </p:txBody>
      </p:sp>
      <p:pic>
        <p:nvPicPr>
          <p:cNvPr id="4" name="Picture 3"/>
          <p:cNvPicPr>
            <a:picLocks noChangeAspect="1"/>
          </p:cNvPicPr>
          <p:nvPr/>
        </p:nvPicPr>
        <p:blipFill>
          <a:blip r:embed="rId2"/>
          <a:stretch>
            <a:fillRect/>
          </a:stretch>
        </p:blipFill>
        <p:spPr>
          <a:xfrm>
            <a:off x="7001072" y="2232456"/>
            <a:ext cx="1975838" cy="988756"/>
          </a:xfrm>
          <a:prstGeom prst="rect">
            <a:avLst/>
          </a:prstGeom>
        </p:spPr>
      </p:pic>
      <p:pic>
        <p:nvPicPr>
          <p:cNvPr id="5" name="Picture 4"/>
          <p:cNvPicPr>
            <a:picLocks noChangeAspect="1"/>
          </p:cNvPicPr>
          <p:nvPr/>
        </p:nvPicPr>
        <p:blipFill>
          <a:blip r:embed="rId2"/>
          <a:stretch>
            <a:fillRect/>
          </a:stretch>
        </p:blipFill>
        <p:spPr>
          <a:xfrm>
            <a:off x="7001072" y="2159175"/>
            <a:ext cx="1975838" cy="988756"/>
          </a:xfrm>
          <a:prstGeom prst="rect">
            <a:avLst/>
          </a:prstGeom>
        </p:spPr>
      </p:pic>
      <p:pic>
        <p:nvPicPr>
          <p:cNvPr id="6" name="Picture 5"/>
          <p:cNvPicPr>
            <a:picLocks noChangeAspect="1"/>
          </p:cNvPicPr>
          <p:nvPr/>
        </p:nvPicPr>
        <p:blipFill>
          <a:blip r:embed="rId2"/>
          <a:stretch>
            <a:fillRect/>
          </a:stretch>
        </p:blipFill>
        <p:spPr>
          <a:xfrm>
            <a:off x="7153472" y="2311575"/>
            <a:ext cx="1975838" cy="988756"/>
          </a:xfrm>
          <a:prstGeom prst="rect">
            <a:avLst/>
          </a:prstGeom>
        </p:spPr>
      </p:pic>
      <p:pic>
        <p:nvPicPr>
          <p:cNvPr id="7" name="Picture 6"/>
          <p:cNvPicPr>
            <a:picLocks noChangeAspect="1"/>
          </p:cNvPicPr>
          <p:nvPr/>
        </p:nvPicPr>
        <p:blipFill>
          <a:blip r:embed="rId2"/>
          <a:stretch>
            <a:fillRect/>
          </a:stretch>
        </p:blipFill>
        <p:spPr>
          <a:xfrm>
            <a:off x="7001072" y="2232456"/>
            <a:ext cx="1975838" cy="988756"/>
          </a:xfrm>
          <a:prstGeom prst="rect">
            <a:avLst/>
          </a:prstGeom>
        </p:spPr>
      </p:pic>
    </p:spTree>
    <p:extLst>
      <p:ext uri="{BB962C8B-B14F-4D97-AF65-F5344CB8AC3E}">
        <p14:creationId xmlns:p14="http://schemas.microsoft.com/office/powerpoint/2010/main" val="3487187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09213B"/>
                </a:solidFill>
              </a:rPr>
              <a:t/>
            </a:r>
            <a:br>
              <a:rPr lang="en-GB" dirty="0" smtClean="0">
                <a:solidFill>
                  <a:srgbClr val="09213B"/>
                </a:solidFill>
              </a:rPr>
            </a:br>
            <a:r>
              <a:rPr lang="en-GB" dirty="0" smtClean="0">
                <a:solidFill>
                  <a:srgbClr val="09213B"/>
                </a:solidFill>
              </a:rPr>
              <a:t/>
            </a:r>
            <a:br>
              <a:rPr lang="en-GB" dirty="0" smtClean="0">
                <a:solidFill>
                  <a:srgbClr val="09213B"/>
                </a:solidFill>
              </a:rPr>
            </a:br>
            <a:r>
              <a:rPr lang="en-GB" dirty="0" smtClean="0">
                <a:solidFill>
                  <a:srgbClr val="09213B"/>
                </a:solidFill>
              </a:rPr>
              <a:t/>
            </a:r>
            <a:br>
              <a:rPr lang="en-GB" dirty="0" smtClean="0">
                <a:solidFill>
                  <a:srgbClr val="09213B"/>
                </a:solidFill>
              </a:rPr>
            </a:br>
            <a:endParaRPr lang="en-GB" dirty="0">
              <a:solidFill>
                <a:srgbClr val="09213B"/>
              </a:solidFill>
            </a:endParaRPr>
          </a:p>
        </p:txBody>
      </p:sp>
      <p:sp>
        <p:nvSpPr>
          <p:cNvPr id="3" name="Content Placeholder 2"/>
          <p:cNvSpPr>
            <a:spLocks noGrp="1"/>
          </p:cNvSpPr>
          <p:nvPr>
            <p:ph idx="1"/>
          </p:nvPr>
        </p:nvSpPr>
        <p:spPr>
          <a:xfrm>
            <a:off x="779463" y="1949824"/>
            <a:ext cx="7583488" cy="3937409"/>
          </a:xfrm>
        </p:spPr>
        <p:txBody>
          <a:bodyPr>
            <a:normAutofit/>
          </a:bodyPr>
          <a:lstStyle/>
          <a:p>
            <a:pPr marL="0" indent="0">
              <a:buNone/>
            </a:pPr>
            <a:r>
              <a:rPr lang="en-GB" sz="4000" dirty="0" smtClean="0">
                <a:solidFill>
                  <a:srgbClr val="09213B"/>
                </a:solidFill>
              </a:rPr>
              <a:t>Case I: Achieving IGR </a:t>
            </a:r>
            <a:br>
              <a:rPr lang="en-GB" sz="4000" dirty="0" smtClean="0">
                <a:solidFill>
                  <a:srgbClr val="09213B"/>
                </a:solidFill>
              </a:rPr>
            </a:br>
            <a:r>
              <a:rPr lang="en-GB" sz="4000" dirty="0" smtClean="0">
                <a:solidFill>
                  <a:srgbClr val="09213B"/>
                </a:solidFill>
              </a:rPr>
              <a:t>improvements through the</a:t>
            </a:r>
            <a:br>
              <a:rPr lang="en-GB" sz="4000" dirty="0" smtClean="0">
                <a:solidFill>
                  <a:srgbClr val="09213B"/>
                </a:solidFill>
              </a:rPr>
            </a:br>
            <a:r>
              <a:rPr lang="en-GB" sz="4000" dirty="0" smtClean="0">
                <a:solidFill>
                  <a:srgbClr val="09213B"/>
                </a:solidFill>
              </a:rPr>
              <a:t>reform of tax administration</a:t>
            </a:r>
            <a:endParaRPr lang="en-GB" sz="4000" dirty="0">
              <a:solidFill>
                <a:srgbClr val="008040"/>
              </a:solidFill>
            </a:endParaRPr>
          </a:p>
        </p:txBody>
      </p:sp>
    </p:spTree>
    <p:extLst>
      <p:ext uri="{BB962C8B-B14F-4D97-AF65-F5344CB8AC3E}">
        <p14:creationId xmlns:p14="http://schemas.microsoft.com/office/powerpoint/2010/main" val="1510536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94" y="295833"/>
            <a:ext cx="8021757" cy="1143000"/>
          </a:xfrm>
        </p:spPr>
        <p:txBody>
          <a:bodyPr/>
          <a:lstStyle/>
          <a:p>
            <a:r>
              <a:rPr lang="en-US" dirty="0" smtClean="0"/>
              <a:t>Reform Measures</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q"/>
            </a:pPr>
            <a:r>
              <a:rPr lang="en-US" dirty="0" smtClean="0"/>
              <a:t>Tax administration reform measures</a:t>
            </a:r>
          </a:p>
          <a:p>
            <a:pPr>
              <a:buFont typeface="Wingdings" pitchFamily="2" charset="2"/>
              <a:buChar char="ü"/>
            </a:pPr>
            <a:r>
              <a:rPr lang="en-US" dirty="0" smtClean="0"/>
              <a:t>Automation</a:t>
            </a:r>
          </a:p>
          <a:p>
            <a:pPr>
              <a:buFont typeface="Wingdings" pitchFamily="2" charset="2"/>
              <a:buChar char="ü"/>
            </a:pPr>
            <a:r>
              <a:rPr lang="en-US" dirty="0" smtClean="0"/>
              <a:t>Management restructuring</a:t>
            </a:r>
          </a:p>
          <a:p>
            <a:pPr>
              <a:buFont typeface="Wingdings" pitchFamily="2" charset="2"/>
              <a:buChar char="ü"/>
            </a:pPr>
            <a:r>
              <a:rPr lang="en-US" dirty="0" smtClean="0"/>
              <a:t>Creation of additional Tax Offices across the State</a:t>
            </a:r>
          </a:p>
          <a:p>
            <a:pPr>
              <a:buFont typeface="Wingdings" pitchFamily="2" charset="2"/>
              <a:buChar char="ü"/>
            </a:pPr>
            <a:r>
              <a:rPr lang="en-US" dirty="0" smtClean="0"/>
              <a:t>Periodic meetings with stakeholders such as GIZ, BAG, UNDP, DFID and SPARC on improvement of IGR</a:t>
            </a:r>
          </a:p>
          <a:p>
            <a:pPr>
              <a:buFont typeface="Wingdings" pitchFamily="2" charset="2"/>
              <a:buChar char="ü"/>
            </a:pPr>
            <a:r>
              <a:rPr lang="en-US" dirty="0" smtClean="0"/>
              <a:t>Partial autonomy</a:t>
            </a:r>
          </a:p>
          <a:p>
            <a:pPr>
              <a:buFont typeface="Wingdings" pitchFamily="2" charset="2"/>
              <a:buChar char="ü"/>
            </a:pPr>
            <a:r>
              <a:rPr lang="en-US" dirty="0" smtClean="0"/>
              <a:t>Increased Funding</a:t>
            </a:r>
          </a:p>
          <a:p>
            <a:pPr>
              <a:buFont typeface="Wingdings" pitchFamily="2" charset="2"/>
              <a:buChar char="ü"/>
            </a:pPr>
            <a:r>
              <a:rPr lang="en-US" dirty="0" smtClean="0"/>
              <a:t>Improved system and processes</a:t>
            </a:r>
          </a:p>
          <a:p>
            <a:pPr>
              <a:buFont typeface="Wingdings" pitchFamily="2" charset="2"/>
              <a:buChar char="ü"/>
            </a:pPr>
            <a:endParaRPr lang="en-US" dirty="0" smtClean="0"/>
          </a:p>
          <a:p>
            <a:pPr>
              <a:buFont typeface="Wingdings" pitchFamily="2" charset="2"/>
              <a:buChar char="ü"/>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137" y="295833"/>
            <a:ext cx="7980814" cy="1143000"/>
          </a:xfrm>
        </p:spPr>
        <p:txBody>
          <a:bodyPr>
            <a:normAutofit/>
          </a:bodyPr>
          <a:lstStyle/>
          <a:p>
            <a:r>
              <a:rPr lang="en-GB" dirty="0" smtClean="0"/>
              <a:t>Reform Measures (Continued)</a:t>
            </a:r>
            <a:endParaRPr lang="en-GB"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ü"/>
            </a:pPr>
            <a:r>
              <a:rPr lang="en-GB" dirty="0" smtClean="0"/>
              <a:t>Office Assessment (Presumptive, Provisional and Best of Judgement Assessment (BOJ)</a:t>
            </a:r>
          </a:p>
          <a:p>
            <a:pPr>
              <a:buFont typeface="Wingdings" pitchFamily="2" charset="2"/>
              <a:buChar char="ü"/>
            </a:pPr>
            <a:r>
              <a:rPr lang="en-GB" dirty="0" smtClean="0"/>
              <a:t>Self Assessment</a:t>
            </a:r>
          </a:p>
          <a:p>
            <a:pPr>
              <a:buFont typeface="Wingdings" pitchFamily="2" charset="2"/>
              <a:buChar char="ü"/>
            </a:pPr>
            <a:r>
              <a:rPr lang="en-GB" dirty="0" smtClean="0"/>
              <a:t>Service of Assessment Notices</a:t>
            </a:r>
          </a:p>
          <a:p>
            <a:pPr>
              <a:buFont typeface="Wingdings" pitchFamily="2" charset="2"/>
              <a:buChar char="ü"/>
            </a:pPr>
            <a:r>
              <a:rPr lang="en-GB" dirty="0" smtClean="0"/>
              <a:t>Objections and appeals</a:t>
            </a:r>
          </a:p>
          <a:p>
            <a:pPr>
              <a:buFont typeface="Wingdings" pitchFamily="2" charset="2"/>
              <a:buChar char="ü"/>
            </a:pPr>
            <a:r>
              <a:rPr lang="en-GB" dirty="0" smtClean="0"/>
              <a:t>Reconciliation meeting by Tax Assessment Review Committee (TARC)</a:t>
            </a:r>
          </a:p>
          <a:p>
            <a:pPr>
              <a:buFont typeface="Wingdings" pitchFamily="2" charset="2"/>
              <a:buChar char="ü"/>
            </a:pPr>
            <a:r>
              <a:rPr lang="en-GB" dirty="0" smtClean="0"/>
              <a:t>Payment of Tax</a:t>
            </a:r>
          </a:p>
          <a:p>
            <a:pPr>
              <a:buFont typeface="Wingdings" pitchFamily="2" charset="2"/>
              <a:buChar char="ü"/>
            </a:pPr>
            <a:r>
              <a:rPr lang="en-GB" dirty="0" smtClean="0"/>
              <a:t>Enforcement of Tax Compliance</a:t>
            </a:r>
            <a:endParaRPr lang="en-GB" dirty="0"/>
          </a:p>
        </p:txBody>
      </p:sp>
    </p:spTree>
    <p:extLst>
      <p:ext uri="{BB962C8B-B14F-4D97-AF65-F5344CB8AC3E}">
        <p14:creationId xmlns:p14="http://schemas.microsoft.com/office/powerpoint/2010/main" val="1414378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308" y="610126"/>
            <a:ext cx="8008109" cy="1143000"/>
          </a:xfrm>
        </p:spPr>
        <p:txBody>
          <a:bodyPr>
            <a:normAutofit fontScale="90000"/>
          </a:bodyPr>
          <a:lstStyle/>
          <a:p>
            <a:r>
              <a:rPr lang="en-GB" dirty="0" smtClean="0"/>
              <a:t>Accounting </a:t>
            </a:r>
            <a:r>
              <a:rPr lang="en-GB" dirty="0"/>
              <a:t>and Audit of Tax/IGR</a:t>
            </a:r>
            <a:br>
              <a:rPr lang="en-GB" dirty="0"/>
            </a:br>
            <a:endParaRPr lang="en-GB" dirty="0"/>
          </a:p>
        </p:txBody>
      </p:sp>
      <p:sp>
        <p:nvSpPr>
          <p:cNvPr id="3" name="Content Placeholder 2"/>
          <p:cNvSpPr>
            <a:spLocks noGrp="1"/>
          </p:cNvSpPr>
          <p:nvPr>
            <p:ph idx="1"/>
          </p:nvPr>
        </p:nvSpPr>
        <p:spPr>
          <a:xfrm>
            <a:off x="779463" y="1841636"/>
            <a:ext cx="7583488" cy="4627403"/>
          </a:xfrm>
        </p:spPr>
        <p:txBody>
          <a:bodyPr>
            <a:normAutofit fontScale="77500" lnSpcReduction="20000"/>
          </a:bodyPr>
          <a:lstStyle/>
          <a:p>
            <a:pPr>
              <a:spcBef>
                <a:spcPts val="600"/>
              </a:spcBef>
              <a:buFont typeface="Wingdings" pitchFamily="2" charset="2"/>
              <a:buChar char="ü"/>
            </a:pPr>
            <a:r>
              <a:rPr lang="en-GB" dirty="0" smtClean="0"/>
              <a:t>Revenue/Tax Accounting is handled by the Special Duties department of the NGSIRS. This department is different from Assessment and Collection department.</a:t>
            </a:r>
          </a:p>
          <a:p>
            <a:pPr>
              <a:spcBef>
                <a:spcPts val="600"/>
              </a:spcBef>
              <a:buFont typeface="Wingdings" pitchFamily="2" charset="2"/>
              <a:buChar char="ü"/>
            </a:pPr>
            <a:r>
              <a:rPr lang="en-GB" dirty="0" smtClean="0"/>
              <a:t>The department conducts bi-weekly verification exercise of collections and reconciliations for tax and non-tax revenue.</a:t>
            </a:r>
          </a:p>
          <a:p>
            <a:pPr>
              <a:spcBef>
                <a:spcPts val="600"/>
              </a:spcBef>
              <a:buFont typeface="Wingdings" pitchFamily="2" charset="2"/>
              <a:buChar char="ü"/>
            </a:pPr>
            <a:r>
              <a:rPr lang="en-GB" dirty="0" smtClean="0"/>
              <a:t>The Audit department is segmented in to sectional basis: -</a:t>
            </a:r>
          </a:p>
          <a:p>
            <a:pPr marL="514350" indent="-514350">
              <a:spcBef>
                <a:spcPts val="600"/>
              </a:spcBef>
              <a:buFont typeface="+mj-lt"/>
              <a:buAutoNum type="romanLcPeriod"/>
            </a:pPr>
            <a:r>
              <a:rPr lang="en-GB" dirty="0" smtClean="0"/>
              <a:t>Financial Sector</a:t>
            </a:r>
          </a:p>
          <a:p>
            <a:pPr marL="514350" indent="-514350">
              <a:spcBef>
                <a:spcPts val="600"/>
              </a:spcBef>
              <a:buFont typeface="+mj-lt"/>
              <a:buAutoNum type="romanLcPeriod"/>
            </a:pPr>
            <a:r>
              <a:rPr lang="en-GB" dirty="0" smtClean="0"/>
              <a:t>Bank and Insurance Sector</a:t>
            </a:r>
          </a:p>
          <a:p>
            <a:pPr marL="514350" indent="-514350">
              <a:spcBef>
                <a:spcPts val="600"/>
              </a:spcBef>
              <a:buFont typeface="+mj-lt"/>
              <a:buAutoNum type="romanLcPeriod"/>
            </a:pPr>
            <a:r>
              <a:rPr lang="en-GB" dirty="0" smtClean="0"/>
              <a:t>Oil and Gas</a:t>
            </a:r>
          </a:p>
          <a:p>
            <a:pPr marL="514350" indent="-514350">
              <a:spcBef>
                <a:spcPts val="600"/>
              </a:spcBef>
              <a:buFont typeface="+mj-lt"/>
              <a:buAutoNum type="romanLcPeriod"/>
            </a:pPr>
            <a:r>
              <a:rPr lang="en-GB" dirty="0" smtClean="0"/>
              <a:t>Government organizations (Federal Government, Local Government and Private organizations)</a:t>
            </a:r>
          </a:p>
          <a:p>
            <a:pPr marL="514350" indent="-514350">
              <a:spcBef>
                <a:spcPts val="600"/>
              </a:spcBef>
              <a:buFont typeface="+mj-lt"/>
              <a:buAutoNum type="romanLcPeriod"/>
            </a:pPr>
            <a:r>
              <a:rPr lang="en-GB" dirty="0" smtClean="0"/>
              <a:t>Educational Institutions (Private)</a:t>
            </a:r>
          </a:p>
          <a:p>
            <a:pPr marL="514350" indent="-514350">
              <a:spcBef>
                <a:spcPts val="600"/>
              </a:spcBef>
              <a:buFont typeface="+mj-lt"/>
              <a:buAutoNum type="romanLcPeriod"/>
            </a:pPr>
            <a:r>
              <a:rPr lang="en-GB" dirty="0" smtClean="0"/>
              <a:t>Health Sector</a:t>
            </a:r>
          </a:p>
          <a:p>
            <a:pPr marL="514350" indent="-514350">
              <a:spcBef>
                <a:spcPts val="600"/>
              </a:spcBef>
              <a:buFont typeface="+mj-lt"/>
              <a:buAutoNum type="romanLcPeriod"/>
            </a:pPr>
            <a:r>
              <a:rPr lang="en-GB" dirty="0" smtClean="0"/>
              <a:t>Construction companies</a:t>
            </a:r>
          </a:p>
          <a:p>
            <a:pPr marL="514350" indent="-514350">
              <a:spcBef>
                <a:spcPts val="600"/>
              </a:spcBef>
              <a:buFont typeface="+mj-lt"/>
              <a:buAutoNum type="romanLcPeriod"/>
            </a:pPr>
            <a:r>
              <a:rPr lang="en-GB" dirty="0" smtClean="0"/>
              <a:t>Hotels and Hospital Industries</a:t>
            </a:r>
          </a:p>
          <a:p>
            <a:pPr marL="514350" indent="-514350">
              <a:spcBef>
                <a:spcPts val="600"/>
              </a:spcBef>
              <a:buFont typeface="+mj-lt"/>
              <a:buAutoNum type="romanLcPeriod"/>
            </a:pPr>
            <a:r>
              <a:rPr lang="en-GB" dirty="0" smtClean="0"/>
              <a:t>Agriculture</a:t>
            </a:r>
            <a:endParaRPr lang="en-GB" dirty="0"/>
          </a:p>
        </p:txBody>
      </p:sp>
    </p:spTree>
    <p:extLst>
      <p:ext uri="{BB962C8B-B14F-4D97-AF65-F5344CB8AC3E}">
        <p14:creationId xmlns:p14="http://schemas.microsoft.com/office/powerpoint/2010/main" val="547742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899" y="646776"/>
            <a:ext cx="8049052" cy="1143000"/>
          </a:xfrm>
        </p:spPr>
        <p:txBody>
          <a:bodyPr>
            <a:normAutofit fontScale="90000"/>
          </a:bodyPr>
          <a:lstStyle/>
          <a:p>
            <a:r>
              <a:rPr lang="en-GB" dirty="0" smtClean="0">
                <a:solidFill>
                  <a:schemeClr val="tx1"/>
                </a:solidFill>
              </a:rPr>
              <a:t>Enforcement of Tax Compliance</a:t>
            </a:r>
            <a:r>
              <a:rPr lang="en-GB" dirty="0">
                <a:solidFill>
                  <a:srgbClr val="09213B"/>
                </a:solidFill>
              </a:rPr>
              <a:t/>
            </a:r>
            <a:br>
              <a:rPr lang="en-GB" dirty="0">
                <a:solidFill>
                  <a:srgbClr val="09213B"/>
                </a:solidFill>
              </a:rPr>
            </a:br>
            <a:endParaRPr lang="en-GB" dirty="0">
              <a:solidFill>
                <a:srgbClr val="09213B"/>
              </a:solidFill>
            </a:endParaRPr>
          </a:p>
        </p:txBody>
      </p:sp>
      <p:sp>
        <p:nvSpPr>
          <p:cNvPr id="3" name="Content Placeholder 2"/>
          <p:cNvSpPr>
            <a:spLocks noGrp="1"/>
          </p:cNvSpPr>
          <p:nvPr>
            <p:ph idx="1"/>
          </p:nvPr>
        </p:nvSpPr>
        <p:spPr/>
        <p:txBody>
          <a:bodyPr/>
          <a:lstStyle/>
          <a:p>
            <a:pPr>
              <a:buFont typeface="Wingdings" pitchFamily="2" charset="2"/>
              <a:buChar char="ü"/>
            </a:pPr>
            <a:r>
              <a:rPr lang="en-GB" dirty="0" smtClean="0"/>
              <a:t>Reminder letters to tax defaulters</a:t>
            </a:r>
          </a:p>
          <a:p>
            <a:pPr>
              <a:buFont typeface="Wingdings" pitchFamily="2" charset="2"/>
              <a:buChar char="ü"/>
            </a:pPr>
            <a:r>
              <a:rPr lang="en-GB" dirty="0" smtClean="0"/>
              <a:t>Notification of Final and Conclusive Letters to the Tax Defaulters</a:t>
            </a:r>
          </a:p>
          <a:p>
            <a:pPr>
              <a:buFont typeface="Wingdings" pitchFamily="2" charset="2"/>
              <a:buChar char="ü"/>
            </a:pPr>
            <a:r>
              <a:rPr lang="en-GB" dirty="0" smtClean="0"/>
              <a:t>Litigation at the Court through the office of the Legal Adviser</a:t>
            </a:r>
            <a:endParaRPr lang="en-GB" dirty="0"/>
          </a:p>
        </p:txBody>
      </p:sp>
    </p:spTree>
    <p:extLst>
      <p:ext uri="{BB962C8B-B14F-4D97-AF65-F5344CB8AC3E}">
        <p14:creationId xmlns:p14="http://schemas.microsoft.com/office/powerpoint/2010/main" val="5020676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21" y="775111"/>
            <a:ext cx="8185530" cy="1143000"/>
          </a:xfrm>
        </p:spPr>
        <p:txBody>
          <a:bodyPr>
            <a:normAutofit fontScale="90000"/>
          </a:bodyPr>
          <a:lstStyle/>
          <a:p>
            <a:r>
              <a:rPr lang="en-GB" dirty="0" smtClean="0"/>
              <a:t>IGR Stakeholder </a:t>
            </a:r>
            <a:r>
              <a:rPr lang="en-GB" dirty="0"/>
              <a:t>Engagement</a:t>
            </a:r>
            <a:br>
              <a:rPr lang="en-GB" dirty="0"/>
            </a:br>
            <a:endParaRPr lang="en-GB" dirty="0"/>
          </a:p>
        </p:txBody>
      </p:sp>
      <p:sp>
        <p:nvSpPr>
          <p:cNvPr id="3" name="Content Placeholder 2"/>
          <p:cNvSpPr>
            <a:spLocks noGrp="1"/>
          </p:cNvSpPr>
          <p:nvPr>
            <p:ph idx="1"/>
          </p:nvPr>
        </p:nvSpPr>
        <p:spPr/>
        <p:txBody>
          <a:bodyPr/>
          <a:lstStyle/>
          <a:p>
            <a:pPr>
              <a:buFont typeface="Wingdings" pitchFamily="2" charset="2"/>
              <a:buChar char="ü"/>
            </a:pPr>
            <a:r>
              <a:rPr lang="en-GB" dirty="0" smtClean="0"/>
              <a:t>Public lectures organised by the NGSIRS in conjunction with GIZ, BAG etc.</a:t>
            </a:r>
          </a:p>
          <a:p>
            <a:pPr>
              <a:buFont typeface="Wingdings" pitchFamily="2" charset="2"/>
              <a:buChar char="ü"/>
            </a:pPr>
            <a:r>
              <a:rPr lang="en-GB" dirty="0" smtClean="0"/>
              <a:t>Town Hall meetings with Business Groups, Entrepreneurs and Associations</a:t>
            </a:r>
          </a:p>
          <a:p>
            <a:pPr>
              <a:buFont typeface="Wingdings" pitchFamily="2" charset="2"/>
              <a:buChar char="ü"/>
            </a:pPr>
            <a:r>
              <a:rPr lang="en-GB" dirty="0" smtClean="0"/>
              <a:t>Radio and Television Jingles</a:t>
            </a:r>
          </a:p>
          <a:p>
            <a:pPr>
              <a:buFont typeface="Wingdings" pitchFamily="2" charset="2"/>
              <a:buChar char="ü"/>
            </a:pPr>
            <a:r>
              <a:rPr lang="en-GB" dirty="0" smtClean="0"/>
              <a:t>Billboards</a:t>
            </a:r>
          </a:p>
          <a:p>
            <a:pPr>
              <a:buFont typeface="Wingdings" pitchFamily="2" charset="2"/>
              <a:buChar char="ü"/>
            </a:pPr>
            <a:r>
              <a:rPr lang="en-GB" dirty="0" smtClean="0"/>
              <a:t>Frequently Asked Questions and Answers Booklets on PITA</a:t>
            </a:r>
            <a:endParaRPr lang="en-GB" dirty="0"/>
          </a:p>
        </p:txBody>
      </p:sp>
    </p:spTree>
    <p:extLst>
      <p:ext uri="{BB962C8B-B14F-4D97-AF65-F5344CB8AC3E}">
        <p14:creationId xmlns:p14="http://schemas.microsoft.com/office/powerpoint/2010/main" val="37190880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0"/>
            <a:ext cx="7583488" cy="1143000"/>
          </a:xfrm>
        </p:spPr>
        <p:txBody>
          <a:bodyPr/>
          <a:lstStyle/>
          <a:p>
            <a:r>
              <a:rPr lang="en-US" dirty="0" smtClean="0"/>
              <a:t>Challenges &amp; Issues</a:t>
            </a:r>
            <a:endParaRPr lang="en-US" dirty="0"/>
          </a:p>
        </p:txBody>
      </p:sp>
      <p:sp>
        <p:nvSpPr>
          <p:cNvPr id="3" name="Content Placeholder 2"/>
          <p:cNvSpPr>
            <a:spLocks noGrp="1"/>
          </p:cNvSpPr>
          <p:nvPr>
            <p:ph idx="1"/>
          </p:nvPr>
        </p:nvSpPr>
        <p:spPr/>
        <p:txBody>
          <a:bodyPr>
            <a:normAutofit fontScale="77500" lnSpcReduction="20000"/>
          </a:bodyPr>
          <a:lstStyle/>
          <a:p>
            <a:pPr marL="0" indent="0">
              <a:spcBef>
                <a:spcPts val="600"/>
              </a:spcBef>
              <a:buNone/>
            </a:pPr>
            <a:r>
              <a:rPr lang="en-US" b="1" dirty="0"/>
              <a:t>Challenges Militating against Optimal Revenue Generation</a:t>
            </a:r>
          </a:p>
          <a:p>
            <a:pPr marL="0" indent="0">
              <a:spcBef>
                <a:spcPts val="600"/>
              </a:spcBef>
              <a:buNone/>
            </a:pPr>
            <a:r>
              <a:rPr lang="en-US" dirty="0"/>
              <a:t>1.	Political will by the Government.</a:t>
            </a:r>
          </a:p>
          <a:p>
            <a:pPr marL="0" indent="0">
              <a:spcBef>
                <a:spcPts val="600"/>
              </a:spcBef>
              <a:buNone/>
            </a:pPr>
            <a:r>
              <a:rPr lang="en-US" dirty="0"/>
              <a:t>2.	Use of consultants in performance of the core functions of Internal </a:t>
            </a:r>
            <a:r>
              <a:rPr lang="en-US" dirty="0" smtClean="0"/>
              <a:t>	Revenue </a:t>
            </a:r>
            <a:r>
              <a:rPr lang="en-US" dirty="0"/>
              <a:t>Services.</a:t>
            </a:r>
          </a:p>
          <a:p>
            <a:pPr marL="0" indent="0">
              <a:spcBef>
                <a:spcPts val="600"/>
              </a:spcBef>
              <a:buNone/>
            </a:pPr>
            <a:r>
              <a:rPr lang="en-US" dirty="0"/>
              <a:t>3.	Some fees and fines in the state are obsolete.</a:t>
            </a:r>
          </a:p>
          <a:p>
            <a:pPr marL="0" indent="0">
              <a:spcBef>
                <a:spcPts val="600"/>
              </a:spcBef>
              <a:buNone/>
            </a:pPr>
            <a:r>
              <a:rPr lang="en-US" dirty="0"/>
              <a:t>4.	The challenge of </a:t>
            </a:r>
            <a:r>
              <a:rPr lang="en-US" dirty="0" smtClean="0"/>
              <a:t>“Generate </a:t>
            </a:r>
            <a:r>
              <a:rPr lang="en-US" dirty="0"/>
              <a:t>and </a:t>
            </a:r>
            <a:r>
              <a:rPr lang="en-US" dirty="0" smtClean="0"/>
              <a:t>Consume” </a:t>
            </a:r>
            <a:r>
              <a:rPr lang="en-US" dirty="0"/>
              <a:t>syndrome being operated by </a:t>
            </a:r>
            <a:r>
              <a:rPr lang="en-US" dirty="0" smtClean="0"/>
              <a:t>	some </a:t>
            </a:r>
            <a:r>
              <a:rPr lang="en-US" dirty="0"/>
              <a:t>MDAs.</a:t>
            </a:r>
          </a:p>
          <a:p>
            <a:pPr marL="0" indent="0">
              <a:spcBef>
                <a:spcPts val="600"/>
              </a:spcBef>
              <a:buNone/>
            </a:pPr>
            <a:r>
              <a:rPr lang="en-US" dirty="0"/>
              <a:t>5.	The challenge of dedicated account by some MDAs.</a:t>
            </a:r>
          </a:p>
          <a:p>
            <a:pPr marL="0" indent="0">
              <a:spcBef>
                <a:spcPts val="600"/>
              </a:spcBef>
              <a:buNone/>
            </a:pPr>
            <a:r>
              <a:rPr lang="en-US" dirty="0"/>
              <a:t>6.	Lack of Full Implementation of current Personal Income Tax amended </a:t>
            </a:r>
            <a:r>
              <a:rPr lang="en-US" dirty="0" smtClean="0"/>
              <a:t>	Act </a:t>
            </a:r>
            <a:r>
              <a:rPr lang="en-US" dirty="0"/>
              <a:t>2011 under PAYE Scheme by the State Government and some </a:t>
            </a:r>
            <a:r>
              <a:rPr lang="en-US" dirty="0" smtClean="0"/>
              <a:t>	Federal </a:t>
            </a:r>
            <a:r>
              <a:rPr lang="en-US" dirty="0"/>
              <a:t>Establishments.</a:t>
            </a:r>
          </a:p>
          <a:p>
            <a:pPr marL="0" indent="0">
              <a:spcBef>
                <a:spcPts val="600"/>
              </a:spcBef>
              <a:buNone/>
            </a:pPr>
            <a:r>
              <a:rPr lang="en-US" dirty="0"/>
              <a:t>7.	The challenge of Direct Labour By some MDAs and Local Government </a:t>
            </a:r>
            <a:r>
              <a:rPr lang="en-US" dirty="0" smtClean="0"/>
              <a:t>	Councils </a:t>
            </a:r>
            <a:r>
              <a:rPr lang="en-US" dirty="0"/>
              <a:t>on </a:t>
            </a:r>
            <a:r>
              <a:rPr lang="en-US" dirty="0" smtClean="0"/>
              <a:t>contracts </a:t>
            </a:r>
            <a:r>
              <a:rPr lang="en-US" dirty="0"/>
              <a:t>that </a:t>
            </a:r>
            <a:r>
              <a:rPr lang="en-US" dirty="0" smtClean="0"/>
              <a:t>deprive </a:t>
            </a:r>
            <a:r>
              <a:rPr lang="en-US" dirty="0"/>
              <a:t>the state taxes.</a:t>
            </a:r>
          </a:p>
          <a:p>
            <a:pPr marL="0" indent="0">
              <a:spcBef>
                <a:spcPts val="600"/>
              </a:spcBef>
              <a:buNone/>
            </a:pPr>
            <a:r>
              <a:rPr lang="en-US" dirty="0"/>
              <a:t>8.	Lack of Dedicated Revenue Courts at the State level.</a:t>
            </a:r>
          </a:p>
          <a:p>
            <a:pPr marL="0" indent="0">
              <a:spcBef>
                <a:spcPts val="600"/>
              </a:spcBef>
              <a:buNone/>
            </a:pPr>
            <a:r>
              <a:rPr lang="en-US" dirty="0"/>
              <a:t>9.	Lack of </a:t>
            </a:r>
            <a:r>
              <a:rPr lang="en-US" dirty="0" smtClean="0"/>
              <a:t>full </a:t>
            </a:r>
            <a:r>
              <a:rPr lang="en-US" smtClean="0"/>
              <a:t>automation process.</a:t>
            </a:r>
            <a:endParaRPr lang="en-US" dirty="0"/>
          </a:p>
          <a:p>
            <a:pPr marL="0" indent="0">
              <a:buNone/>
            </a:pPr>
            <a:endParaRPr lang="en-US" dirty="0"/>
          </a:p>
        </p:txBody>
      </p:sp>
    </p:spTree>
    <p:extLst>
      <p:ext uri="{BB962C8B-B14F-4D97-AF65-F5344CB8AC3E}">
        <p14:creationId xmlns:p14="http://schemas.microsoft.com/office/powerpoint/2010/main" val="209611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smtClean="0"/>
              <a:t>Niger State Context  </a:t>
            </a:r>
            <a:endParaRPr lang="en-GB" cap="none" dirty="0"/>
          </a:p>
        </p:txBody>
      </p:sp>
      <p:sp>
        <p:nvSpPr>
          <p:cNvPr id="3" name="Text Placeholder 2"/>
          <p:cNvSpPr>
            <a:spLocks noGrp="1"/>
          </p:cNvSpPr>
          <p:nvPr>
            <p:ph type="body" idx="1"/>
          </p:nvPr>
        </p:nvSpPr>
        <p:spPr/>
        <p:txBody>
          <a:bodyPr>
            <a:normAutofit/>
          </a:bodyPr>
          <a:lstStyle/>
          <a:p>
            <a:r>
              <a:rPr lang="en-GB" sz="2800" b="1" dirty="0" smtClean="0">
                <a:solidFill>
                  <a:schemeClr val="tx1"/>
                </a:solidFill>
              </a:rPr>
              <a:t>PART ONE</a:t>
            </a:r>
            <a:endParaRPr lang="en-GB" sz="2800" b="1" dirty="0">
              <a:solidFill>
                <a:schemeClr val="tx1"/>
              </a:solidFill>
            </a:endParaRPr>
          </a:p>
        </p:txBody>
      </p:sp>
      <p:pic>
        <p:nvPicPr>
          <p:cNvPr id="4" name="Picture 3"/>
          <p:cNvPicPr>
            <a:picLocks noChangeAspect="1"/>
          </p:cNvPicPr>
          <p:nvPr/>
        </p:nvPicPr>
        <p:blipFill>
          <a:blip r:embed="rId2"/>
          <a:stretch>
            <a:fillRect/>
          </a:stretch>
        </p:blipFill>
        <p:spPr>
          <a:xfrm>
            <a:off x="7001072" y="2232456"/>
            <a:ext cx="1975838" cy="988756"/>
          </a:xfrm>
          <a:prstGeom prst="rect">
            <a:avLst/>
          </a:prstGeom>
        </p:spPr>
      </p:pic>
      <p:pic>
        <p:nvPicPr>
          <p:cNvPr id="5" name="Picture 4"/>
          <p:cNvPicPr>
            <a:picLocks noChangeAspect="1"/>
          </p:cNvPicPr>
          <p:nvPr/>
        </p:nvPicPr>
        <p:blipFill>
          <a:blip r:embed="rId2"/>
          <a:stretch>
            <a:fillRect/>
          </a:stretch>
        </p:blipFill>
        <p:spPr>
          <a:xfrm>
            <a:off x="7001072" y="2159175"/>
            <a:ext cx="1975838" cy="988756"/>
          </a:xfrm>
          <a:prstGeom prst="rect">
            <a:avLst/>
          </a:prstGeom>
        </p:spPr>
      </p:pic>
      <p:pic>
        <p:nvPicPr>
          <p:cNvPr id="6" name="Picture 5"/>
          <p:cNvPicPr>
            <a:picLocks noChangeAspect="1"/>
          </p:cNvPicPr>
          <p:nvPr/>
        </p:nvPicPr>
        <p:blipFill>
          <a:blip r:embed="rId2"/>
          <a:stretch>
            <a:fillRect/>
          </a:stretch>
        </p:blipFill>
        <p:spPr>
          <a:xfrm>
            <a:off x="7153472" y="2311575"/>
            <a:ext cx="1975838" cy="988756"/>
          </a:xfrm>
          <a:prstGeom prst="rect">
            <a:avLst/>
          </a:prstGeom>
        </p:spPr>
      </p:pic>
      <p:pic>
        <p:nvPicPr>
          <p:cNvPr id="7" name="Picture 6"/>
          <p:cNvPicPr>
            <a:picLocks noChangeAspect="1"/>
          </p:cNvPicPr>
          <p:nvPr/>
        </p:nvPicPr>
        <p:blipFill>
          <a:blip r:embed="rId2"/>
          <a:stretch>
            <a:fillRect/>
          </a:stretch>
        </p:blipFill>
        <p:spPr>
          <a:xfrm>
            <a:off x="7001072" y="2232456"/>
            <a:ext cx="1975838" cy="988756"/>
          </a:xfrm>
          <a:prstGeom prst="rect">
            <a:avLst/>
          </a:prstGeom>
        </p:spPr>
      </p:pic>
    </p:spTree>
    <p:extLst>
      <p:ext uri="{BB962C8B-B14F-4D97-AF65-F5344CB8AC3E}">
        <p14:creationId xmlns:p14="http://schemas.microsoft.com/office/powerpoint/2010/main" val="3487187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Niger State’s Economic Context</a:t>
            </a:r>
            <a:endParaRPr lang="en-US" dirty="0"/>
          </a:p>
        </p:txBody>
      </p:sp>
      <p:sp>
        <p:nvSpPr>
          <p:cNvPr id="3" name="Text Placeholder 2"/>
          <p:cNvSpPr>
            <a:spLocks noGrp="1"/>
          </p:cNvSpPr>
          <p:nvPr>
            <p:ph type="body" idx="4294967295"/>
          </p:nvPr>
        </p:nvSpPr>
        <p:spPr>
          <a:xfrm>
            <a:off x="1270000" y="1790700"/>
            <a:ext cx="5870575" cy="3982779"/>
          </a:xfrm>
        </p:spPr>
        <p:txBody>
          <a:bodyPr>
            <a:noAutofit/>
          </a:bodyPr>
          <a:lstStyle/>
          <a:p>
            <a:pPr>
              <a:buFont typeface="Wingdings" pitchFamily="2" charset="2"/>
              <a:buChar char="q"/>
            </a:pPr>
            <a:r>
              <a:rPr lang="en-US" sz="2000" dirty="0" smtClean="0"/>
              <a:t>The Largest State in land area  (76,363 square Kilometers) located in the North Central part of Nigeria with population of 5.37m (2015 Estimate with 3.4% growth rate)</a:t>
            </a:r>
          </a:p>
          <a:p>
            <a:pPr>
              <a:buFont typeface="Wingdings" pitchFamily="2" charset="2"/>
              <a:buChar char="q"/>
            </a:pPr>
            <a:r>
              <a:rPr lang="en-US" sz="2000" dirty="0" smtClean="0"/>
              <a:t>Endowed with agricultural and mineral resources; has  looming  manufacturing, commercial  and financial advantages.</a:t>
            </a:r>
          </a:p>
          <a:p>
            <a:pPr>
              <a:buFont typeface="Wingdings" pitchFamily="2" charset="2"/>
              <a:buChar char="q"/>
            </a:pPr>
            <a:r>
              <a:rPr lang="en-US" sz="2000" dirty="0" smtClean="0"/>
              <a:t>Estimated GDP of N1,080,854.95 in 2011.</a:t>
            </a:r>
          </a:p>
          <a:p>
            <a:pPr>
              <a:buFont typeface="Wingdings" pitchFamily="2" charset="2"/>
              <a:buChar char="q"/>
            </a:pPr>
            <a:r>
              <a:rPr lang="en-US" sz="2000" dirty="0" smtClean="0"/>
              <a:t>The Power State: two major hydroelectric power stations- </a:t>
            </a:r>
            <a:r>
              <a:rPr lang="en-US" sz="2000" dirty="0" err="1" smtClean="0"/>
              <a:t>Kainji</a:t>
            </a:r>
            <a:r>
              <a:rPr lang="en-US" sz="2000" dirty="0" smtClean="0"/>
              <a:t> and </a:t>
            </a:r>
            <a:r>
              <a:rPr lang="en-US" sz="2000" dirty="0" err="1" smtClean="0"/>
              <a:t>Shiroro</a:t>
            </a:r>
            <a:endParaRPr lang="en-US" sz="2000" dirty="0" smtClean="0"/>
          </a:p>
          <a:p>
            <a:pPr>
              <a:buFont typeface="Wingdings" pitchFamily="2" charset="2"/>
              <a:buChar char="q"/>
            </a:pPr>
            <a:r>
              <a:rPr lang="en-US" sz="2000" dirty="0" smtClean="0"/>
              <a:t>Rich in Culture &amp; Tourism</a:t>
            </a:r>
          </a:p>
          <a:p>
            <a:pPr>
              <a:buFont typeface="Wingdings" pitchFamily="2" charset="2"/>
              <a:buChar char="q"/>
            </a:pPr>
            <a:endParaRPr lang="en-US" sz="2000" dirty="0" smtClean="0"/>
          </a:p>
          <a:p>
            <a:pPr>
              <a:buFont typeface="Wingdings" pitchFamily="2" charset="2"/>
              <a:buChar char="q"/>
            </a:pP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5780" y="373903"/>
            <a:ext cx="3657600" cy="1162050"/>
          </a:xfrm>
        </p:spPr>
        <p:txBody>
          <a:bodyPr>
            <a:normAutofit/>
          </a:bodyPr>
          <a:lstStyle/>
          <a:p>
            <a:r>
              <a:rPr lang="en-US" dirty="0" smtClean="0"/>
              <a:t>Niger State Revenue</a:t>
            </a:r>
            <a:endParaRPr lang="en-US" dirty="0"/>
          </a:p>
        </p:txBody>
      </p:sp>
      <p:sp>
        <p:nvSpPr>
          <p:cNvPr id="5" name="Content Placeholder 4"/>
          <p:cNvSpPr>
            <a:spLocks noGrp="1"/>
          </p:cNvSpPr>
          <p:nvPr>
            <p:ph idx="1"/>
          </p:nvPr>
        </p:nvSpPr>
        <p:spPr/>
        <p:txBody>
          <a:bodyPr>
            <a:normAutofit/>
          </a:bodyPr>
          <a:lstStyle/>
          <a:p>
            <a:pPr marL="0" indent="0">
              <a:buNone/>
            </a:pPr>
            <a:endParaRPr lang="en-US" dirty="0" smtClean="0"/>
          </a:p>
          <a:p>
            <a:pPr marL="0" indent="0">
              <a:buNone/>
            </a:pPr>
            <a:endParaRPr lang="en-US" dirty="0"/>
          </a:p>
        </p:txBody>
      </p:sp>
      <p:sp>
        <p:nvSpPr>
          <p:cNvPr id="2" name="Text Placeholder 1"/>
          <p:cNvSpPr>
            <a:spLocks noGrp="1"/>
          </p:cNvSpPr>
          <p:nvPr>
            <p:ph type="body" sz="half" idx="2"/>
          </p:nvPr>
        </p:nvSpPr>
        <p:spPr>
          <a:xfrm>
            <a:off x="525780" y="1828801"/>
            <a:ext cx="3657600" cy="4114800"/>
          </a:xfrm>
        </p:spPr>
        <p:txBody>
          <a:bodyPr>
            <a:normAutofit/>
          </a:bodyPr>
          <a:lstStyle/>
          <a:p>
            <a:r>
              <a:rPr lang="en-US" sz="2800" dirty="0" smtClean="0"/>
              <a:t>Main Sources of Revenue in Niger State</a:t>
            </a:r>
          </a:p>
          <a:p>
            <a:pPr marL="457200" indent="-457200">
              <a:buFont typeface="Wingdings" pitchFamily="2" charset="2"/>
              <a:buChar char="v"/>
            </a:pPr>
            <a:r>
              <a:rPr lang="en-US" sz="2800" dirty="0" smtClean="0"/>
              <a:t>Federal Transfer (94.42%)</a:t>
            </a:r>
          </a:p>
          <a:p>
            <a:pPr marL="457200" indent="-457200">
              <a:buFont typeface="Wingdings" pitchFamily="2" charset="2"/>
              <a:buChar char="v"/>
            </a:pPr>
            <a:r>
              <a:rPr lang="en-US" sz="2800" dirty="0" smtClean="0"/>
              <a:t>IGR (5.58%)</a:t>
            </a:r>
          </a:p>
          <a:p>
            <a:pPr marL="457200" indent="-457200">
              <a:buFont typeface="Wingdings" pitchFamily="2" charset="2"/>
              <a:buChar char="v"/>
            </a:pPr>
            <a:endParaRPr lang="en-US" sz="2800" dirty="0"/>
          </a:p>
        </p:txBody>
      </p:sp>
      <p:graphicFrame>
        <p:nvGraphicFramePr>
          <p:cNvPr id="7" name="Chart 6"/>
          <p:cNvGraphicFramePr>
            <a:graphicFrameLocks/>
          </p:cNvGraphicFramePr>
          <p:nvPr>
            <p:extLst>
              <p:ext uri="{D42A27DB-BD31-4B8C-83A1-F6EECF244321}">
                <p14:modId xmlns:p14="http://schemas.microsoft.com/office/powerpoint/2010/main" val="3914843725"/>
              </p:ext>
            </p:extLst>
          </p:nvPr>
        </p:nvGraphicFramePr>
        <p:xfrm>
          <a:off x="4749800" y="850900"/>
          <a:ext cx="4005580" cy="46481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87775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IGR Administration</a:t>
            </a:r>
            <a:endParaRPr lang="en-US" dirty="0"/>
          </a:p>
        </p:txBody>
      </p:sp>
      <p:sp>
        <p:nvSpPr>
          <p:cNvPr id="5" name="Content Placeholder 4"/>
          <p:cNvSpPr>
            <a:spLocks noGrp="1"/>
          </p:cNvSpPr>
          <p:nvPr>
            <p:ph idx="1"/>
          </p:nvPr>
        </p:nvSpPr>
        <p:spPr>
          <a:xfrm>
            <a:off x="355600" y="1949824"/>
            <a:ext cx="8007351" cy="4007224"/>
          </a:xfrm>
        </p:spPr>
        <p:txBody>
          <a:bodyPr>
            <a:normAutofit fontScale="92500" lnSpcReduction="20000"/>
          </a:bodyPr>
          <a:lstStyle/>
          <a:p>
            <a:pPr marL="742950" lvl="1" indent="-742950">
              <a:buNone/>
            </a:pPr>
            <a:r>
              <a:rPr lang="en-US" dirty="0" smtClean="0">
                <a:solidFill>
                  <a:srgbClr val="008040"/>
                </a:solidFill>
              </a:rPr>
              <a:t>1. Legal framework for IGR in Niger sate.</a:t>
            </a:r>
          </a:p>
          <a:p>
            <a:pPr marL="514350" lvl="1" indent="-514350">
              <a:buFont typeface="Wingdings" pitchFamily="2" charset="2"/>
              <a:buChar char="q"/>
            </a:pPr>
            <a:r>
              <a:rPr lang="en-US" dirty="0" smtClean="0">
                <a:solidFill>
                  <a:srgbClr val="008040"/>
                </a:solidFill>
              </a:rPr>
              <a:t>Federal Laws:						</a:t>
            </a:r>
            <a:endParaRPr lang="en-US" dirty="0">
              <a:solidFill>
                <a:srgbClr val="008040"/>
              </a:solidFill>
            </a:endParaRPr>
          </a:p>
          <a:p>
            <a:pPr lvl="1"/>
            <a:r>
              <a:rPr lang="en-US" dirty="0" smtClean="0">
                <a:solidFill>
                  <a:srgbClr val="008040"/>
                </a:solidFill>
              </a:rPr>
              <a:t>Taxes and levies-Approved list for collection Act 1998</a:t>
            </a:r>
          </a:p>
          <a:p>
            <a:pPr lvl="1"/>
            <a:r>
              <a:rPr lang="en-US" dirty="0" smtClean="0">
                <a:solidFill>
                  <a:srgbClr val="008040"/>
                </a:solidFill>
              </a:rPr>
              <a:t>Stamp Duties Act 2004</a:t>
            </a:r>
          </a:p>
          <a:p>
            <a:pPr lvl="1"/>
            <a:r>
              <a:rPr lang="en-US" dirty="0" smtClean="0">
                <a:solidFill>
                  <a:srgbClr val="008040"/>
                </a:solidFill>
              </a:rPr>
              <a:t>Personal Income Tax  Act(2004 and 2011 amendments)</a:t>
            </a:r>
          </a:p>
          <a:p>
            <a:pPr lvl="1"/>
            <a:r>
              <a:rPr lang="en-US" dirty="0" smtClean="0">
                <a:solidFill>
                  <a:srgbClr val="008040"/>
                </a:solidFill>
              </a:rPr>
              <a:t>Capital Gains Tax Act</a:t>
            </a:r>
          </a:p>
          <a:p>
            <a:pPr lvl="1">
              <a:buFont typeface="Wingdings" pitchFamily="2" charset="2"/>
              <a:buChar char="q"/>
            </a:pPr>
            <a:r>
              <a:rPr lang="en-US" dirty="0" smtClean="0">
                <a:solidFill>
                  <a:srgbClr val="008040"/>
                </a:solidFill>
              </a:rPr>
              <a:t>State Laws:</a:t>
            </a:r>
          </a:p>
          <a:p>
            <a:pPr lvl="1"/>
            <a:r>
              <a:rPr lang="en-US" dirty="0" smtClean="0">
                <a:solidFill>
                  <a:srgbClr val="008040"/>
                </a:solidFill>
              </a:rPr>
              <a:t>Niger State Revenue Collection and Administration Law 2013</a:t>
            </a:r>
          </a:p>
          <a:p>
            <a:pPr lvl="1"/>
            <a:r>
              <a:rPr lang="en-US" dirty="0" smtClean="0">
                <a:solidFill>
                  <a:srgbClr val="008040"/>
                </a:solidFill>
              </a:rPr>
              <a:t>Niger State Geographical Information System Agency law, 2013</a:t>
            </a:r>
            <a:endParaRPr lang="en-US" dirty="0">
              <a:solidFill>
                <a:srgbClr val="008040"/>
              </a:solidFill>
            </a:endParaRPr>
          </a:p>
          <a:p>
            <a:pPr lvl="1"/>
            <a:r>
              <a:rPr lang="en-US" dirty="0" smtClean="0">
                <a:solidFill>
                  <a:srgbClr val="008040"/>
                </a:solidFill>
              </a:rPr>
              <a:t>Niger State Transport/Road Traffic Regulations 2015</a:t>
            </a:r>
          </a:p>
          <a:p>
            <a:pPr lvl="1"/>
            <a:r>
              <a:rPr lang="en-US" dirty="0" smtClean="0">
                <a:solidFill>
                  <a:srgbClr val="008040"/>
                </a:solidFill>
              </a:rPr>
              <a:t>Niger State Environmental Protection Agency Law 2011 as amended </a:t>
            </a:r>
            <a:endParaRPr lang="en-US" dirty="0">
              <a:solidFill>
                <a:srgbClr val="008040"/>
              </a:solidFill>
            </a:endParaRPr>
          </a:p>
          <a:p>
            <a:pPr marL="457200" lvl="1" indent="0">
              <a:buNone/>
            </a:pPr>
            <a:r>
              <a:rPr lang="en-US" dirty="0"/>
              <a:t>	</a:t>
            </a:r>
            <a:endParaRPr lang="en-US" dirty="0" smtClean="0"/>
          </a:p>
          <a:p>
            <a:pPr marL="0" indent="0">
              <a:buNone/>
            </a:pPr>
            <a:endParaRPr lang="en-US" dirty="0"/>
          </a:p>
        </p:txBody>
      </p:sp>
    </p:spTree>
    <p:extLst>
      <p:ext uri="{BB962C8B-B14F-4D97-AF65-F5344CB8AC3E}">
        <p14:creationId xmlns:p14="http://schemas.microsoft.com/office/powerpoint/2010/main" val="13020157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899" y="295833"/>
            <a:ext cx="8049052" cy="1143000"/>
          </a:xfrm>
        </p:spPr>
        <p:txBody>
          <a:bodyPr>
            <a:normAutofit/>
          </a:bodyPr>
          <a:lstStyle/>
          <a:p>
            <a:r>
              <a:rPr lang="en-GB" dirty="0" smtClean="0">
                <a:solidFill>
                  <a:schemeClr val="tx1"/>
                </a:solidFill>
              </a:rPr>
              <a:t>IGR Administration (Continued)</a:t>
            </a:r>
            <a:endParaRPr lang="en-GB" dirty="0">
              <a:solidFill>
                <a:schemeClr val="tx1"/>
              </a:solidFill>
            </a:endParaRPr>
          </a:p>
        </p:txBody>
      </p:sp>
      <p:sp>
        <p:nvSpPr>
          <p:cNvPr id="3" name="Content Placeholder 2"/>
          <p:cNvSpPr>
            <a:spLocks noGrp="1"/>
          </p:cNvSpPr>
          <p:nvPr>
            <p:ph idx="1"/>
          </p:nvPr>
        </p:nvSpPr>
        <p:spPr>
          <a:xfrm>
            <a:off x="779463" y="1777999"/>
            <a:ext cx="7583488" cy="4772925"/>
          </a:xfrm>
        </p:spPr>
        <p:txBody>
          <a:bodyPr>
            <a:normAutofit fontScale="25000" lnSpcReduction="20000"/>
          </a:bodyPr>
          <a:lstStyle/>
          <a:p>
            <a:pPr marL="0" indent="0">
              <a:buNone/>
            </a:pPr>
            <a:r>
              <a:rPr lang="en-US" sz="8000" dirty="0" smtClean="0">
                <a:solidFill>
                  <a:schemeClr val="tx1"/>
                </a:solidFill>
              </a:rPr>
              <a:t>2</a:t>
            </a:r>
            <a:r>
              <a:rPr lang="en-US" sz="7200" dirty="0" smtClean="0">
                <a:solidFill>
                  <a:schemeClr val="tx1"/>
                </a:solidFill>
              </a:rPr>
              <a:t>.  Institutional Arrangements for IGR Collection</a:t>
            </a:r>
          </a:p>
          <a:p>
            <a:pPr marL="0" indent="0">
              <a:buFont typeface="Wingdings" pitchFamily="2" charset="2"/>
              <a:buChar char="q"/>
            </a:pPr>
            <a:r>
              <a:rPr lang="en-US" sz="7200" dirty="0" smtClean="0">
                <a:solidFill>
                  <a:schemeClr val="tx1"/>
                </a:solidFill>
              </a:rPr>
              <a:t> Niger Sate Internal Revenue Service</a:t>
            </a:r>
          </a:p>
          <a:p>
            <a:pPr marL="0" indent="0">
              <a:buFont typeface="Wingdings" pitchFamily="2" charset="2"/>
              <a:buChar char="q"/>
            </a:pPr>
            <a:r>
              <a:rPr lang="en-US" sz="7200" dirty="0" smtClean="0">
                <a:solidFill>
                  <a:schemeClr val="tx1"/>
                </a:solidFill>
              </a:rPr>
              <a:t> Ministries Departments &amp; Agencies (MDAs)</a:t>
            </a:r>
          </a:p>
          <a:p>
            <a:pPr marL="0" indent="0">
              <a:buFont typeface="Wingdings" pitchFamily="2" charset="2"/>
              <a:buChar char="§"/>
            </a:pPr>
            <a:r>
              <a:rPr lang="en-US" sz="7200" dirty="0" smtClean="0">
                <a:solidFill>
                  <a:schemeClr val="tx1"/>
                </a:solidFill>
              </a:rPr>
              <a:t>Ministry of Works</a:t>
            </a:r>
          </a:p>
          <a:p>
            <a:pPr marL="0" indent="0">
              <a:buFont typeface="Wingdings" pitchFamily="2" charset="2"/>
              <a:buChar char="§"/>
            </a:pPr>
            <a:r>
              <a:rPr lang="en-US" sz="7200" dirty="0" smtClean="0">
                <a:solidFill>
                  <a:schemeClr val="tx1"/>
                </a:solidFill>
              </a:rPr>
              <a:t>Ministry of Health</a:t>
            </a:r>
          </a:p>
          <a:p>
            <a:pPr marL="0" indent="0">
              <a:buFont typeface="Wingdings" pitchFamily="2" charset="2"/>
              <a:buChar char="§"/>
            </a:pPr>
            <a:r>
              <a:rPr lang="en-US" sz="7200" dirty="0" smtClean="0">
                <a:solidFill>
                  <a:schemeClr val="tx1"/>
                </a:solidFill>
              </a:rPr>
              <a:t>Ministry of Livestock</a:t>
            </a:r>
          </a:p>
          <a:p>
            <a:pPr marL="0" indent="0">
              <a:buFont typeface="Wingdings" pitchFamily="2" charset="2"/>
              <a:buChar char="§"/>
            </a:pPr>
            <a:r>
              <a:rPr lang="en-US" sz="7200" dirty="0" smtClean="0">
                <a:solidFill>
                  <a:schemeClr val="tx1"/>
                </a:solidFill>
              </a:rPr>
              <a:t>Ministry of Education (Private Schools Board)</a:t>
            </a:r>
          </a:p>
          <a:p>
            <a:pPr marL="0" indent="0">
              <a:buFont typeface="Wingdings" pitchFamily="2" charset="2"/>
              <a:buChar char="q"/>
            </a:pPr>
            <a:r>
              <a:rPr lang="en-US" sz="7200" dirty="0" smtClean="0">
                <a:solidFill>
                  <a:schemeClr val="tx1"/>
                </a:solidFill>
              </a:rPr>
              <a:t> Parastatals (Water, Sanitation, etc) Niger State Transport Authority (NSTA), Niger State Environmental Protection Agency ( NISEPA), Niger State Rural Water and Sanitation Agency, Niger Sate Water Board, Niger Sate Universal Basic Education Board(NSUBEB), Niger State Geographic Information System Agency, Niger State Urban Development Board, Niger State Environmental Protection Agency.</a:t>
            </a:r>
          </a:p>
          <a:p>
            <a:pPr marL="0" indent="0">
              <a:buFont typeface="Wingdings" pitchFamily="2" charset="2"/>
              <a:buChar char="§"/>
            </a:pPr>
            <a:endParaRPr lang="en-US" sz="7200" dirty="0" smtClean="0">
              <a:solidFill>
                <a:schemeClr val="tx1"/>
              </a:solidFill>
            </a:endParaRPr>
          </a:p>
          <a:p>
            <a:pPr marL="0" indent="0">
              <a:buNone/>
            </a:pPr>
            <a:endParaRPr lang="en-US" sz="7200" dirty="0" smtClean="0">
              <a:solidFill>
                <a:schemeClr val="tx1"/>
              </a:solidFill>
            </a:endParaRPr>
          </a:p>
          <a:p>
            <a:pPr marL="0" indent="0">
              <a:buNone/>
            </a:pPr>
            <a:r>
              <a:rPr lang="en-US" sz="7200" i="1" dirty="0" smtClean="0">
                <a:solidFill>
                  <a:schemeClr val="tx1"/>
                </a:solidFill>
              </a:rPr>
              <a:t> </a:t>
            </a:r>
            <a:endParaRPr lang="en-GB" dirty="0">
              <a:solidFill>
                <a:schemeClr val="tx1"/>
              </a:solidFill>
            </a:endParaRPr>
          </a:p>
        </p:txBody>
      </p:sp>
    </p:spTree>
    <p:extLst>
      <p:ext uri="{BB962C8B-B14F-4D97-AF65-F5344CB8AC3E}">
        <p14:creationId xmlns:p14="http://schemas.microsoft.com/office/powerpoint/2010/main" val="397548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Niger IGR Performance Trends</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520262" y="1844566"/>
            <a:ext cx="8135007" cy="472965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Niger IGR Performance Trends</a:t>
            </a:r>
            <a:endParaRPr lang="en-US" dirty="0"/>
          </a:p>
        </p:txBody>
      </p:sp>
      <p:pic>
        <p:nvPicPr>
          <p:cNvPr id="3" name="Picture 2"/>
          <p:cNvPicPr>
            <a:picLocks noChangeAspect="1" noChangeArrowheads="1"/>
          </p:cNvPicPr>
          <p:nvPr/>
        </p:nvPicPr>
        <p:blipFill>
          <a:blip r:embed="rId2"/>
          <a:srcRect/>
          <a:stretch>
            <a:fillRect/>
          </a:stretch>
        </p:blipFill>
        <p:spPr bwMode="auto">
          <a:xfrm>
            <a:off x="315311" y="1949449"/>
            <a:ext cx="8513380" cy="4624771"/>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295833"/>
            <a:ext cx="8076348" cy="1143000"/>
          </a:xfrm>
        </p:spPr>
        <p:txBody>
          <a:bodyPr>
            <a:normAutofit fontScale="90000"/>
          </a:bodyPr>
          <a:lstStyle/>
          <a:p>
            <a:r>
              <a:rPr lang="en-US" dirty="0" smtClean="0"/>
              <a:t>Innovative Measures by the</a:t>
            </a:r>
            <a:br>
              <a:rPr lang="en-US" dirty="0" smtClean="0"/>
            </a:br>
            <a:r>
              <a:rPr lang="en-US" dirty="0" smtClean="0"/>
              <a:t>State</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sz="2000" dirty="0" smtClean="0"/>
              <a:t>The overall administrative capacity of NGSIRS has improved over the years based on the following:</a:t>
            </a:r>
          </a:p>
          <a:p>
            <a:pPr>
              <a:buFont typeface="Arial" pitchFamily="34" charset="0"/>
              <a:buChar char="•"/>
            </a:pPr>
            <a:r>
              <a:rPr lang="en-US" sz="2000" dirty="0" smtClean="0"/>
              <a:t>New management tools developed</a:t>
            </a:r>
          </a:p>
          <a:p>
            <a:pPr>
              <a:buFont typeface="Arial" pitchFamily="34" charset="0"/>
              <a:buChar char="•"/>
            </a:pPr>
            <a:r>
              <a:rPr lang="en-US" sz="2000" dirty="0" smtClean="0"/>
              <a:t>Operational strategies adopted</a:t>
            </a:r>
          </a:p>
          <a:p>
            <a:pPr>
              <a:buNone/>
            </a:pPr>
            <a:r>
              <a:rPr lang="en-US" sz="2000" u="sng" dirty="0" smtClean="0"/>
              <a:t>Measures taken</a:t>
            </a:r>
          </a:p>
          <a:p>
            <a:pPr>
              <a:buFont typeface="Wingdings" pitchFamily="2" charset="2"/>
              <a:buChar char="ü"/>
            </a:pPr>
            <a:r>
              <a:rPr lang="en-US" sz="2000" dirty="0" smtClean="0"/>
              <a:t>Cash point office introduced with POS machines in tracking revenue collection.</a:t>
            </a:r>
          </a:p>
          <a:p>
            <a:pPr>
              <a:buFont typeface="Wingdings" pitchFamily="2" charset="2"/>
              <a:buChar char="ü"/>
            </a:pPr>
            <a:r>
              <a:rPr lang="en-US" sz="2000" dirty="0" smtClean="0"/>
              <a:t>Sustained taxpayer enumeration towards building a taxpayer database.</a:t>
            </a:r>
          </a:p>
          <a:p>
            <a:pPr>
              <a:buFont typeface="Wingdings" pitchFamily="2" charset="2"/>
              <a:buChar char="ü"/>
            </a:pPr>
            <a:r>
              <a:rPr lang="en-US" sz="2000" dirty="0" smtClean="0"/>
              <a:t>Linking assessment to taxpayers, payments and reconciliations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xel">
  <a:themeElements>
    <a:clrScheme name="Custom 10">
      <a:dk1>
        <a:srgbClr val="008040"/>
      </a:dk1>
      <a:lt1>
        <a:sysClr val="window" lastClr="FFFFFF"/>
      </a:lt1>
      <a:dk2>
        <a:srgbClr val="09213B"/>
      </a:dk2>
      <a:lt2>
        <a:srgbClr val="008040"/>
      </a:lt2>
      <a:accent1>
        <a:srgbClr val="008040"/>
      </a:accent1>
      <a:accent2>
        <a:srgbClr val="244A58"/>
      </a:accent2>
      <a:accent3>
        <a:srgbClr val="008040"/>
      </a:accent3>
      <a:accent4>
        <a:srgbClr val="008040"/>
      </a:accent4>
      <a:accent5>
        <a:srgbClr val="008040"/>
      </a:accent5>
      <a:accent6>
        <a:srgbClr val="C00000"/>
      </a:accent6>
      <a:hlink>
        <a:srgbClr val="008040"/>
      </a:hlink>
      <a:folHlink>
        <a:srgbClr val="008040"/>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Pixel">
      <a:fillStyleLst>
        <a:solidFill>
          <a:schemeClr val="phClr"/>
        </a:solidFill>
        <a:solidFill>
          <a:schemeClr val="phClr">
            <a:satMod val="150000"/>
          </a:schemeClr>
        </a:solidFill>
        <a:solidFill>
          <a:schemeClr val="phClr">
            <a:shade val="80000"/>
            <a:lumMod val="90000"/>
          </a:scheme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50800" cap="flat" cmpd="sng" algn="ctr">
          <a:solidFill>
            <a:schemeClr val="phClr">
              <a:alpha val="80000"/>
            </a:schemeClr>
          </a:solidFill>
          <a:prstDash val="solid"/>
        </a:ln>
      </a:lnStyleLst>
      <a:effectStyleLst>
        <a:effectStyle>
          <a:effectLst/>
        </a:effectStyle>
        <a:effectStyle>
          <a:effectLst>
            <a:outerShdw blurRad="50800" dist="63500" dir="2700000" sx="102000" sy="102000" rotWithShape="0">
              <a:srgbClr val="000000">
                <a:alpha val="50000"/>
              </a:srgbClr>
            </a:outerShdw>
          </a:effectLst>
          <a:scene3d>
            <a:camera prst="orthographicFront">
              <a:rot lat="0" lon="0" rev="0"/>
            </a:camera>
            <a:lightRig rig="glow" dir="tl"/>
          </a:scene3d>
          <a:sp3d>
            <a:bevelT w="0" h="0"/>
          </a:sp3d>
        </a:effectStyle>
        <a:effectStyle>
          <a:effectLst>
            <a:outerShdw blurRad="63500" dist="38100" dir="3600000" sx="103000" sy="103000" rotWithShape="0">
              <a:srgbClr val="000000">
                <a:alpha val="60000"/>
              </a:srgbClr>
            </a:outerShdw>
          </a:effectLst>
          <a:scene3d>
            <a:camera prst="orthographicFront">
              <a:rot lat="0" lon="0" rev="0"/>
            </a:camera>
            <a:lightRig rig="flat" dir="t">
              <a:rot lat="0" lon="0" rev="5400000"/>
            </a:lightRig>
          </a:scene3d>
          <a:sp3d prstMaterial="softmetal">
            <a:bevelT w="63500" h="38100"/>
          </a:sp3d>
        </a:effectStyle>
      </a:effectStyleLst>
      <a:bgFillStyleLst>
        <a:solidFill>
          <a:schemeClr val="phClr"/>
        </a:solidFill>
        <a:gradFill rotWithShape="1">
          <a:gsLst>
            <a:gs pos="0">
              <a:schemeClr val="phClr">
                <a:tint val="100000"/>
                <a:shade val="95000"/>
                <a:satMod val="350000"/>
              </a:schemeClr>
            </a:gs>
            <a:gs pos="100000">
              <a:schemeClr val="phClr">
                <a:shade val="20000"/>
                <a:satMod val="150000"/>
              </a:schemeClr>
            </a:gs>
          </a:gsLst>
          <a:lin ang="5400000" scaled="0"/>
        </a:gradFill>
        <a:blipFill rotWithShape="1">
          <a:blip xmlns:r="http://schemas.openxmlformats.org/officeDocument/2006/relationships" r:embed="rId1">
            <a:duotone>
              <a:schemeClr val="phClr">
                <a:shade val="1000"/>
                <a:satMod val="400000"/>
              </a:schemeClr>
              <a:schemeClr val="phClr">
                <a:tint val="50000"/>
                <a:satMod val="4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Pixel.thmx</Template>
  <TotalTime>1620</TotalTime>
  <Words>564</Words>
  <Application>Microsoft Office PowerPoint</Application>
  <PresentationFormat>On-screen Show (4:3)</PresentationFormat>
  <Paragraphs>114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Pixel</vt:lpstr>
      <vt:lpstr>PowerPoint Presentation</vt:lpstr>
      <vt:lpstr>Niger State Context  </vt:lpstr>
      <vt:lpstr>Niger State’s Economic Context</vt:lpstr>
      <vt:lpstr>Niger State Revenue</vt:lpstr>
      <vt:lpstr>IGR Administration</vt:lpstr>
      <vt:lpstr>IGR Administration (Continued)</vt:lpstr>
      <vt:lpstr> Niger IGR Performance Trends</vt:lpstr>
      <vt:lpstr> Niger IGR Performance Trends</vt:lpstr>
      <vt:lpstr>Innovative Measures by the State</vt:lpstr>
      <vt:lpstr>Innovative Measures by the State (Continued)</vt:lpstr>
      <vt:lpstr>What Works? PART TWO</vt:lpstr>
      <vt:lpstr>   </vt:lpstr>
      <vt:lpstr>Reform Measures</vt:lpstr>
      <vt:lpstr>Reform Measures (Continued)</vt:lpstr>
      <vt:lpstr>Accounting and Audit of Tax/IGR </vt:lpstr>
      <vt:lpstr>Enforcement of Tax Compliance </vt:lpstr>
      <vt:lpstr>IGR Stakeholder Engagement </vt:lpstr>
      <vt:lpstr>Challenges &amp; Issues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IGR Event</dc:title>
  <dc:creator>Margarita Aswani</dc:creator>
  <cp:lastModifiedBy>Chioma</cp:lastModifiedBy>
  <cp:revision>103</cp:revision>
  <dcterms:created xsi:type="dcterms:W3CDTF">2015-09-10T12:17:44Z</dcterms:created>
  <dcterms:modified xsi:type="dcterms:W3CDTF">2016-03-18T08:12:23Z</dcterms:modified>
</cp:coreProperties>
</file>