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handoutMasterIdLst>
    <p:handoutMasterId r:id="rId18"/>
  </p:handoutMasterIdLst>
  <p:sldIdLst>
    <p:sldId id="292" r:id="rId2"/>
    <p:sldId id="429" r:id="rId3"/>
    <p:sldId id="448" r:id="rId4"/>
    <p:sldId id="447" r:id="rId5"/>
    <p:sldId id="449" r:id="rId6"/>
    <p:sldId id="444" r:id="rId7"/>
    <p:sldId id="451" r:id="rId8"/>
    <p:sldId id="434" r:id="rId9"/>
    <p:sldId id="435" r:id="rId10"/>
    <p:sldId id="454" r:id="rId11"/>
    <p:sldId id="439" r:id="rId12"/>
    <p:sldId id="455" r:id="rId13"/>
    <p:sldId id="440" r:id="rId14"/>
    <p:sldId id="441" r:id="rId15"/>
    <p:sldId id="415" r:id="rId1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784">
          <p15:clr>
            <a:srgbClr val="A4A3A4"/>
          </p15:clr>
        </p15:guide>
        <p15:guide id="2" pos="288">
          <p15:clr>
            <a:srgbClr val="A4A3A4"/>
          </p15:clr>
        </p15:guide>
        <p15:guide id="3" pos="5184" userDrawn="1">
          <p15:clr>
            <a:srgbClr val="A4A3A4"/>
          </p15:clr>
        </p15:guide>
        <p15:guide id="4" pos="5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 userDrawn="1">
          <p15:clr>
            <a:srgbClr val="A4A3A4"/>
          </p15:clr>
        </p15:guide>
        <p15:guide id="2" pos="2148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0C0"/>
    <a:srgbClr val="0070C0"/>
    <a:srgbClr val="931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81" autoAdjust="0"/>
    <p:restoredTop sz="97951" autoAdjust="0"/>
  </p:normalViewPr>
  <p:slideViewPr>
    <p:cSldViewPr>
      <p:cViewPr>
        <p:scale>
          <a:sx n="75" d="100"/>
          <a:sy n="75" d="100"/>
        </p:scale>
        <p:origin x="-1326" y="-72"/>
      </p:cViewPr>
      <p:guideLst>
        <p:guide orient="horz" pos="2784"/>
        <p:guide pos="288"/>
        <p:guide pos="5184"/>
        <p:guide pos="5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3110"/>
        <p:guide orient="horz" pos="2928"/>
        <p:guide pos="214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D\Desktop\Tobi\Work\Reports%20for%20HCF\Presentations\LASG%20Retreat%2028%20October%202015\State%20income%20&amp;%20expenditure%20profil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D\Desktop\Tobi\Work\Reports%20for%20HCF\Presentations\LASG%20Retreat%2028%20October%202015\State%20income%20&amp;%20expenditure%20profile%20281015v2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.edun.TRAVANTCAPITAL\Desktop\Desktop\Tobi\Projects\Tax%20to%20GDP%20ratios%20(v2%20updated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D\Desktop\Tobi\Work\Databank\LASG%20Financial%20Analysis\State%20income%20&amp;%20expenditure%20profile%20131115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D\Desktop\Tobi\Work\Databank\LASG%20Financial%20Analysis\State%20income%20&amp;%20expenditure%20profile%20131115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D\Desktop\Tobi\Work\Databank\LASG%20Financial%20Analysis\State%20income%20&amp;%20expenditure%20profile%20131115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2674978127734333E-2"/>
          <c:y val="0.11830292554894072"/>
          <c:w val="0.85484962817148191"/>
          <c:h val="0.68037193521541683"/>
        </c:manualLayout>
      </c:layout>
      <c:lineChart>
        <c:grouping val="standard"/>
        <c:varyColors val="0"/>
        <c:ser>
          <c:idx val="1"/>
          <c:order val="0"/>
          <c:tx>
            <c:strRef>
              <c:f>'Macro Indices'!$M$6</c:f>
              <c:strCache>
                <c:ptCount val="1"/>
                <c:pt idx="0">
                  <c:v>Statutory Allocation</c:v>
                </c:pt>
              </c:strCache>
            </c:strRef>
          </c:tx>
          <c:spPr>
            <a:ln w="19050"/>
          </c:spPr>
          <c:cat>
            <c:numRef>
              <c:f>'Macro Indices'!$N$4:$BF$4</c:f>
              <c:numCache>
                <c:formatCode>mmm\-yy</c:formatCode>
                <c:ptCount val="45"/>
                <c:pt idx="0">
                  <c:v>40939</c:v>
                </c:pt>
                <c:pt idx="1">
                  <c:v>40968</c:v>
                </c:pt>
                <c:pt idx="2">
                  <c:v>40999</c:v>
                </c:pt>
                <c:pt idx="3">
                  <c:v>41029</c:v>
                </c:pt>
                <c:pt idx="4">
                  <c:v>41060</c:v>
                </c:pt>
                <c:pt idx="5">
                  <c:v>41090</c:v>
                </c:pt>
                <c:pt idx="6">
                  <c:v>41121</c:v>
                </c:pt>
                <c:pt idx="7">
                  <c:v>41152</c:v>
                </c:pt>
                <c:pt idx="8">
                  <c:v>41182</c:v>
                </c:pt>
                <c:pt idx="9">
                  <c:v>41213</c:v>
                </c:pt>
                <c:pt idx="10">
                  <c:v>41243</c:v>
                </c:pt>
                <c:pt idx="11">
                  <c:v>41274</c:v>
                </c:pt>
                <c:pt idx="12">
                  <c:v>41305</c:v>
                </c:pt>
                <c:pt idx="13">
                  <c:v>41333</c:v>
                </c:pt>
                <c:pt idx="14">
                  <c:v>41364</c:v>
                </c:pt>
                <c:pt idx="15">
                  <c:v>41394</c:v>
                </c:pt>
                <c:pt idx="16">
                  <c:v>41425</c:v>
                </c:pt>
                <c:pt idx="17">
                  <c:v>41455</c:v>
                </c:pt>
                <c:pt idx="18">
                  <c:v>41486</c:v>
                </c:pt>
                <c:pt idx="19">
                  <c:v>41517</c:v>
                </c:pt>
                <c:pt idx="20">
                  <c:v>41547</c:v>
                </c:pt>
                <c:pt idx="21">
                  <c:v>41578</c:v>
                </c:pt>
                <c:pt idx="22">
                  <c:v>41608</c:v>
                </c:pt>
                <c:pt idx="23">
                  <c:v>41639</c:v>
                </c:pt>
                <c:pt idx="24">
                  <c:v>41670</c:v>
                </c:pt>
                <c:pt idx="25">
                  <c:v>41698</c:v>
                </c:pt>
                <c:pt idx="26">
                  <c:v>41729</c:v>
                </c:pt>
                <c:pt idx="27">
                  <c:v>41759</c:v>
                </c:pt>
                <c:pt idx="28">
                  <c:v>41790</c:v>
                </c:pt>
                <c:pt idx="29">
                  <c:v>41820</c:v>
                </c:pt>
                <c:pt idx="30">
                  <c:v>41851</c:v>
                </c:pt>
                <c:pt idx="31">
                  <c:v>41882</c:v>
                </c:pt>
                <c:pt idx="32">
                  <c:v>41912</c:v>
                </c:pt>
                <c:pt idx="33">
                  <c:v>41943</c:v>
                </c:pt>
                <c:pt idx="34">
                  <c:v>41973</c:v>
                </c:pt>
                <c:pt idx="35">
                  <c:v>42004</c:v>
                </c:pt>
                <c:pt idx="36">
                  <c:v>42035</c:v>
                </c:pt>
                <c:pt idx="37">
                  <c:v>42063</c:v>
                </c:pt>
                <c:pt idx="38">
                  <c:v>42094</c:v>
                </c:pt>
                <c:pt idx="39">
                  <c:v>42124</c:v>
                </c:pt>
                <c:pt idx="40">
                  <c:v>42155</c:v>
                </c:pt>
                <c:pt idx="41">
                  <c:v>42185</c:v>
                </c:pt>
                <c:pt idx="42">
                  <c:v>42216</c:v>
                </c:pt>
                <c:pt idx="43">
                  <c:v>42247</c:v>
                </c:pt>
                <c:pt idx="44">
                  <c:v>42277</c:v>
                </c:pt>
              </c:numCache>
            </c:numRef>
          </c:cat>
          <c:val>
            <c:numRef>
              <c:f>'Macro Indices'!$N$6:$BF$6</c:f>
              <c:numCache>
                <c:formatCode>#,##0</c:formatCode>
                <c:ptCount val="45"/>
                <c:pt idx="0">
                  <c:v>5926</c:v>
                </c:pt>
                <c:pt idx="1">
                  <c:v>5194</c:v>
                </c:pt>
                <c:pt idx="2">
                  <c:v>5944</c:v>
                </c:pt>
                <c:pt idx="3">
                  <c:v>4931</c:v>
                </c:pt>
                <c:pt idx="4">
                  <c:v>3736</c:v>
                </c:pt>
                <c:pt idx="5">
                  <c:v>4396</c:v>
                </c:pt>
                <c:pt idx="6">
                  <c:v>4398</c:v>
                </c:pt>
                <c:pt idx="7">
                  <c:v>6004</c:v>
                </c:pt>
                <c:pt idx="8">
                  <c:v>5674</c:v>
                </c:pt>
                <c:pt idx="9">
                  <c:v>4386</c:v>
                </c:pt>
                <c:pt idx="10">
                  <c:v>6316</c:v>
                </c:pt>
                <c:pt idx="11">
                  <c:v>9199</c:v>
                </c:pt>
                <c:pt idx="12" formatCode="_(* #,##0_);_(* \(#,##0\);_(* &quot;-&quot;??_);_(@_)">
                  <c:v>4380</c:v>
                </c:pt>
                <c:pt idx="13" formatCode="_(* #,##0_);_(* \(#,##0\);_(* &quot;-&quot;??_);_(@_)">
                  <c:v>5777</c:v>
                </c:pt>
                <c:pt idx="14" formatCode="_(* #,##0_);_(* \(#,##0\);_(* &quot;-&quot;??_);_(@_)">
                  <c:v>7182</c:v>
                </c:pt>
                <c:pt idx="15" formatCode="_(* #,##0_);_(* \(#,##0\);_(* &quot;-&quot;??_);_(@_)">
                  <c:v>5777</c:v>
                </c:pt>
                <c:pt idx="16" formatCode="_(* #,##0_);_(* \(#,##0\);_(* &quot;-&quot;??_);_(@_)">
                  <c:v>7159</c:v>
                </c:pt>
                <c:pt idx="17" formatCode="_(* #,##0_);_(* \(#,##0\);_(* &quot;-&quot;??_);_(@_)">
                  <c:v>6456</c:v>
                </c:pt>
                <c:pt idx="18" formatCode="_(* #,##0_);_(* \(#,##0\);_(* &quot;-&quot;??_);_(@_)">
                  <c:v>6191</c:v>
                </c:pt>
                <c:pt idx="19" formatCode="_(* #,##0_);_(* \(#,##0\);_(* &quot;-&quot;??_);_(@_)">
                  <c:v>5922</c:v>
                </c:pt>
                <c:pt idx="20" formatCode="_(* #,##0_);_(* \(#,##0\);_(* &quot;-&quot;??_);_(@_)">
                  <c:v>5300</c:v>
                </c:pt>
                <c:pt idx="21" formatCode="_(* #,##0_);_(* \(#,##0\);_(* &quot;-&quot;??_);_(@_)">
                  <c:v>5064</c:v>
                </c:pt>
                <c:pt idx="22" formatCode="_(* #,##0_);_(* \(#,##0\);_(* &quot;-&quot;??_);_(@_)">
                  <c:v>5539</c:v>
                </c:pt>
                <c:pt idx="23" formatCode="_-* #,##0_-;\-* #,##0_-;_-* &quot;-&quot;??_-;_-@_-">
                  <c:v>4883</c:v>
                </c:pt>
                <c:pt idx="24" formatCode="_(* #,##0_);_(* \(#,##0\);_(* &quot;-&quot;_);_(@_)">
                  <c:v>4400</c:v>
                </c:pt>
                <c:pt idx="25" formatCode="_(* #,##0_);_(* \(#,##0\);_(* &quot;-&quot;_);_(@_)">
                  <c:v>4658</c:v>
                </c:pt>
                <c:pt idx="26" formatCode="_(* #,##0_);_(* \(#,##0\);_(* &quot;-&quot;_);_(@_)">
                  <c:v>4872</c:v>
                </c:pt>
                <c:pt idx="27" formatCode="_(* #,##0_);_(* \(#,##0\);_(* &quot;-&quot;_);_(@_)">
                  <c:v>4900.1749179599992</c:v>
                </c:pt>
                <c:pt idx="28" formatCode="_(* #,##0_);_(* \(#,##0\);_(* &quot;-&quot;_);_(@_)">
                  <c:v>4754.7059728299992</c:v>
                </c:pt>
                <c:pt idx="29" formatCode="_(* #,##0_);_(* \(#,##0\);_(* &quot;-&quot;_);_(@_)">
                  <c:v>6661.3044213800003</c:v>
                </c:pt>
                <c:pt idx="30" formatCode="_(* #,##0_);_(* \(#,##0\);_(* &quot;-&quot;_);_(@_)">
                  <c:v>5803.1515218200129</c:v>
                </c:pt>
                <c:pt idx="31" formatCode="_(* #,##0_);_(* \(#,##0\);_(* &quot;-&quot;_);_(@_)">
                  <c:v>4902.7803269900005</c:v>
                </c:pt>
                <c:pt idx="32" formatCode="_(* #,##0_);_(* \(#,##0\);_(* &quot;-&quot;_);_(@_)">
                  <c:v>4856.1207515100004</c:v>
                </c:pt>
                <c:pt idx="33" formatCode="_(* #,##0_);_(* \(#,##0\);_(* &quot;-&quot;_);_(@_)">
                  <c:v>4720.9126773399994</c:v>
                </c:pt>
                <c:pt idx="34" formatCode="_(* #,##0_);_(* \(#,##0\);_(* &quot;-&quot;_);_(@_)">
                  <c:v>4310.4119997500029</c:v>
                </c:pt>
                <c:pt idx="35" formatCode="_(* #,##0_);_(* \(#,##0\);_(* &quot;-&quot;_);_(@_)">
                  <c:v>4822.1058953799993</c:v>
                </c:pt>
                <c:pt idx="36" formatCode="#,##0_);\(#,##0\)">
                  <c:v>4164.9369407700005</c:v>
                </c:pt>
                <c:pt idx="37" formatCode="#,##0_);\(#,##0\)">
                  <c:v>3595.5096569500001</c:v>
                </c:pt>
                <c:pt idx="38" formatCode="#,##0_);\(#,##0\)">
                  <c:v>4179.2171910900006</c:v>
                </c:pt>
                <c:pt idx="39" formatCode="#,##0_);\(#,##0\)">
                  <c:v>2978.0816757099997</c:v>
                </c:pt>
                <c:pt idx="40" formatCode="#,##0_);\(#,##0\)">
                  <c:v>2570.9018838700022</c:v>
                </c:pt>
                <c:pt idx="41" formatCode="#,##0_);\(#,##0\)">
                  <c:v>6233.2472858599995</c:v>
                </c:pt>
                <c:pt idx="42" formatCode="#,##0_);\(#,##0\)">
                  <c:v>3975.9423067900002</c:v>
                </c:pt>
                <c:pt idx="43" formatCode="#,##0_);\(#,##0\)">
                  <c:v>3676.2690570300001</c:v>
                </c:pt>
                <c:pt idx="44" formatCode="#,##0_);\(#,##0\)">
                  <c:v>3062.6210758500001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'Macro Indices'!$M$7</c:f>
              <c:strCache>
                <c:ptCount val="1"/>
                <c:pt idx="0">
                  <c:v>Value Added Tax</c:v>
                </c:pt>
              </c:strCache>
            </c:strRef>
          </c:tx>
          <c:spPr>
            <a:ln w="19050"/>
          </c:spPr>
          <c:cat>
            <c:numRef>
              <c:f>'Macro Indices'!$N$4:$BF$4</c:f>
              <c:numCache>
                <c:formatCode>mmm\-yy</c:formatCode>
                <c:ptCount val="45"/>
                <c:pt idx="0">
                  <c:v>40939</c:v>
                </c:pt>
                <c:pt idx="1">
                  <c:v>40968</c:v>
                </c:pt>
                <c:pt idx="2">
                  <c:v>40999</c:v>
                </c:pt>
                <c:pt idx="3">
                  <c:v>41029</c:v>
                </c:pt>
                <c:pt idx="4">
                  <c:v>41060</c:v>
                </c:pt>
                <c:pt idx="5">
                  <c:v>41090</c:v>
                </c:pt>
                <c:pt idx="6">
                  <c:v>41121</c:v>
                </c:pt>
                <c:pt idx="7">
                  <c:v>41152</c:v>
                </c:pt>
                <c:pt idx="8">
                  <c:v>41182</c:v>
                </c:pt>
                <c:pt idx="9">
                  <c:v>41213</c:v>
                </c:pt>
                <c:pt idx="10">
                  <c:v>41243</c:v>
                </c:pt>
                <c:pt idx="11">
                  <c:v>41274</c:v>
                </c:pt>
                <c:pt idx="12">
                  <c:v>41305</c:v>
                </c:pt>
                <c:pt idx="13">
                  <c:v>41333</c:v>
                </c:pt>
                <c:pt idx="14">
                  <c:v>41364</c:v>
                </c:pt>
                <c:pt idx="15">
                  <c:v>41394</c:v>
                </c:pt>
                <c:pt idx="16">
                  <c:v>41425</c:v>
                </c:pt>
                <c:pt idx="17">
                  <c:v>41455</c:v>
                </c:pt>
                <c:pt idx="18">
                  <c:v>41486</c:v>
                </c:pt>
                <c:pt idx="19">
                  <c:v>41517</c:v>
                </c:pt>
                <c:pt idx="20">
                  <c:v>41547</c:v>
                </c:pt>
                <c:pt idx="21">
                  <c:v>41578</c:v>
                </c:pt>
                <c:pt idx="22">
                  <c:v>41608</c:v>
                </c:pt>
                <c:pt idx="23">
                  <c:v>41639</c:v>
                </c:pt>
                <c:pt idx="24">
                  <c:v>41670</c:v>
                </c:pt>
                <c:pt idx="25">
                  <c:v>41698</c:v>
                </c:pt>
                <c:pt idx="26">
                  <c:v>41729</c:v>
                </c:pt>
                <c:pt idx="27">
                  <c:v>41759</c:v>
                </c:pt>
                <c:pt idx="28">
                  <c:v>41790</c:v>
                </c:pt>
                <c:pt idx="29">
                  <c:v>41820</c:v>
                </c:pt>
                <c:pt idx="30">
                  <c:v>41851</c:v>
                </c:pt>
                <c:pt idx="31">
                  <c:v>41882</c:v>
                </c:pt>
                <c:pt idx="32">
                  <c:v>41912</c:v>
                </c:pt>
                <c:pt idx="33">
                  <c:v>41943</c:v>
                </c:pt>
                <c:pt idx="34">
                  <c:v>41973</c:v>
                </c:pt>
                <c:pt idx="35">
                  <c:v>42004</c:v>
                </c:pt>
                <c:pt idx="36">
                  <c:v>42035</c:v>
                </c:pt>
                <c:pt idx="37">
                  <c:v>42063</c:v>
                </c:pt>
                <c:pt idx="38">
                  <c:v>42094</c:v>
                </c:pt>
                <c:pt idx="39">
                  <c:v>42124</c:v>
                </c:pt>
                <c:pt idx="40">
                  <c:v>42155</c:v>
                </c:pt>
                <c:pt idx="41">
                  <c:v>42185</c:v>
                </c:pt>
                <c:pt idx="42">
                  <c:v>42216</c:v>
                </c:pt>
                <c:pt idx="43">
                  <c:v>42247</c:v>
                </c:pt>
                <c:pt idx="44">
                  <c:v>42277</c:v>
                </c:pt>
              </c:numCache>
            </c:numRef>
          </c:cat>
          <c:val>
            <c:numRef>
              <c:f>'Macro Indices'!$N$7:$BF$7</c:f>
              <c:numCache>
                <c:formatCode>_(* #,##0_);_(* \(#,##0\);_(* "-"??_);_(@_)</c:formatCode>
                <c:ptCount val="45"/>
                <c:pt idx="0">
                  <c:v>5110</c:v>
                </c:pt>
                <c:pt idx="1">
                  <c:v>4762</c:v>
                </c:pt>
                <c:pt idx="2">
                  <c:v>5032</c:v>
                </c:pt>
                <c:pt idx="3">
                  <c:v>5149</c:v>
                </c:pt>
                <c:pt idx="4">
                  <c:v>5011</c:v>
                </c:pt>
                <c:pt idx="5">
                  <c:v>4946</c:v>
                </c:pt>
                <c:pt idx="6">
                  <c:v>4875</c:v>
                </c:pt>
                <c:pt idx="7">
                  <c:v>4484</c:v>
                </c:pt>
                <c:pt idx="8">
                  <c:v>5468</c:v>
                </c:pt>
                <c:pt idx="9">
                  <c:v>5062</c:v>
                </c:pt>
                <c:pt idx="10">
                  <c:v>5739</c:v>
                </c:pt>
                <c:pt idx="11">
                  <c:v>5757</c:v>
                </c:pt>
                <c:pt idx="12">
                  <c:v>5281</c:v>
                </c:pt>
                <c:pt idx="13">
                  <c:v>5967</c:v>
                </c:pt>
                <c:pt idx="14">
                  <c:v>5208</c:v>
                </c:pt>
                <c:pt idx="15">
                  <c:v>5246</c:v>
                </c:pt>
                <c:pt idx="16">
                  <c:v>4514</c:v>
                </c:pt>
                <c:pt idx="17">
                  <c:v>6468</c:v>
                </c:pt>
                <c:pt idx="18">
                  <c:v>4191</c:v>
                </c:pt>
                <c:pt idx="19">
                  <c:v>6807</c:v>
                </c:pt>
                <c:pt idx="20">
                  <c:v>5670</c:v>
                </c:pt>
                <c:pt idx="21">
                  <c:v>5633</c:v>
                </c:pt>
                <c:pt idx="22">
                  <c:v>5814</c:v>
                </c:pt>
                <c:pt idx="23" formatCode="_-* #,##0_-;\-* #,##0_-;_-* &quot;-&quot;??_-;_-@_-">
                  <c:v>8039</c:v>
                </c:pt>
                <c:pt idx="24" formatCode="_(* #,##0_);_(* \(#,##0\);_(* &quot;-&quot;_);_(@_)">
                  <c:v>6039</c:v>
                </c:pt>
                <c:pt idx="25" formatCode="_(* #,##0_);_(* \(#,##0\);_(* &quot;-&quot;_);_(@_)">
                  <c:v>7676</c:v>
                </c:pt>
                <c:pt idx="26" formatCode="_(* #,##0_);_(* \(#,##0\);_(* &quot;-&quot;_);_(@_)">
                  <c:v>6232</c:v>
                </c:pt>
                <c:pt idx="27" formatCode="_(* #,##0_);_(* \(#,##0\);_(* &quot;-&quot;_);_(@_)">
                  <c:v>5906.5582073600008</c:v>
                </c:pt>
                <c:pt idx="28" formatCode="_(* #,##0_);_(* \(#,##0\);_(* &quot;-&quot;_);_(@_)">
                  <c:v>5689.1134435700014</c:v>
                </c:pt>
                <c:pt idx="29" formatCode="_(* #,##0_);_(* \(#,##0\);_(* &quot;-&quot;_);_(@_)">
                  <c:v>5894.30241785</c:v>
                </c:pt>
                <c:pt idx="30" formatCode="_(* #,##0_);_(* \(#,##0\);_(* &quot;-&quot;_);_(@_)">
                  <c:v>5984.2842123999999</c:v>
                </c:pt>
                <c:pt idx="31" formatCode="_(* #,##0_);_(* \(#,##0\);_(* &quot;-&quot;_);_(@_)">
                  <c:v>5898.9907668600008</c:v>
                </c:pt>
                <c:pt idx="32" formatCode="_(* #,##0_);_(* \(#,##0\);_(* &quot;-&quot;_);_(@_)">
                  <c:v>5542.6639356000014</c:v>
                </c:pt>
                <c:pt idx="33" formatCode="_(* #,##0_);_(* \(#,##0\);_(* &quot;-&quot;_);_(@_)">
                  <c:v>5806.9492003000005</c:v>
                </c:pt>
                <c:pt idx="34" formatCode="_(* #,##0_);_(* \(#,##0\);_(* &quot;-&quot;_);_(@_)">
                  <c:v>6278.1019320500054</c:v>
                </c:pt>
                <c:pt idx="35" formatCode="_(* #,##0_);_(* \(#,##0\);_(* &quot;-&quot;_);_(@_)">
                  <c:v>5670.4016036700004</c:v>
                </c:pt>
                <c:pt idx="36" formatCode="#,##0_);\(#,##0\)">
                  <c:v>6961.8859051100007</c:v>
                </c:pt>
                <c:pt idx="37" formatCode="#,##0_);\(#,##0\)">
                  <c:v>5957.0826276700054</c:v>
                </c:pt>
                <c:pt idx="38" formatCode="#,##0_);\(#,##0\)">
                  <c:v>5206.0727680200007</c:v>
                </c:pt>
                <c:pt idx="39" formatCode="#,##0_);\(#,##0\)">
                  <c:v>6362.5117974299992</c:v>
                </c:pt>
                <c:pt idx="40" formatCode="#,##0_);\(#,##0\)">
                  <c:v>7039.8994357200008</c:v>
                </c:pt>
                <c:pt idx="41" formatCode="#,##0_);\(#,##0\)">
                  <c:v>5193.1318084000004</c:v>
                </c:pt>
                <c:pt idx="42" formatCode="#,##0_);\(#,##0\)">
                  <c:v>6277.08900318</c:v>
                </c:pt>
                <c:pt idx="43" formatCode="#,##0_);\(#,##0\)">
                  <c:v>7238.3686164000119</c:v>
                </c:pt>
                <c:pt idx="44" formatCode="#,##0_);\(#,##0\)">
                  <c:v>6005.1424106200002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960896"/>
        <c:axId val="119144832"/>
      </c:lineChart>
      <c:lineChart>
        <c:grouping val="standard"/>
        <c:varyColors val="0"/>
        <c:ser>
          <c:idx val="3"/>
          <c:order val="2"/>
          <c:tx>
            <c:strRef>
              <c:f>'Macro Indices'!$M$8</c:f>
              <c:strCache>
                <c:ptCount val="1"/>
                <c:pt idx="0">
                  <c:v>OPEC Basket Price</c:v>
                </c:pt>
              </c:strCache>
            </c:strRef>
          </c:tx>
          <c:spPr>
            <a:ln w="19050"/>
          </c:spPr>
          <c:cat>
            <c:numRef>
              <c:f>'Macro Indices'!$N$4:$BF$4</c:f>
              <c:numCache>
                <c:formatCode>mmm\-yy</c:formatCode>
                <c:ptCount val="45"/>
                <c:pt idx="0">
                  <c:v>40939</c:v>
                </c:pt>
                <c:pt idx="1">
                  <c:v>40968</c:v>
                </c:pt>
                <c:pt idx="2">
                  <c:v>40999</c:v>
                </c:pt>
                <c:pt idx="3">
                  <c:v>41029</c:v>
                </c:pt>
                <c:pt idx="4">
                  <c:v>41060</c:v>
                </c:pt>
                <c:pt idx="5">
                  <c:v>41090</c:v>
                </c:pt>
                <c:pt idx="6">
                  <c:v>41121</c:v>
                </c:pt>
                <c:pt idx="7">
                  <c:v>41152</c:v>
                </c:pt>
                <c:pt idx="8">
                  <c:v>41182</c:v>
                </c:pt>
                <c:pt idx="9">
                  <c:v>41213</c:v>
                </c:pt>
                <c:pt idx="10">
                  <c:v>41243</c:v>
                </c:pt>
                <c:pt idx="11">
                  <c:v>41274</c:v>
                </c:pt>
                <c:pt idx="12">
                  <c:v>41305</c:v>
                </c:pt>
                <c:pt idx="13">
                  <c:v>41333</c:v>
                </c:pt>
                <c:pt idx="14">
                  <c:v>41364</c:v>
                </c:pt>
                <c:pt idx="15">
                  <c:v>41394</c:v>
                </c:pt>
                <c:pt idx="16">
                  <c:v>41425</c:v>
                </c:pt>
                <c:pt idx="17">
                  <c:v>41455</c:v>
                </c:pt>
                <c:pt idx="18">
                  <c:v>41486</c:v>
                </c:pt>
                <c:pt idx="19">
                  <c:v>41517</c:v>
                </c:pt>
                <c:pt idx="20">
                  <c:v>41547</c:v>
                </c:pt>
                <c:pt idx="21">
                  <c:v>41578</c:v>
                </c:pt>
                <c:pt idx="22">
                  <c:v>41608</c:v>
                </c:pt>
                <c:pt idx="23">
                  <c:v>41639</c:v>
                </c:pt>
                <c:pt idx="24">
                  <c:v>41670</c:v>
                </c:pt>
                <c:pt idx="25">
                  <c:v>41698</c:v>
                </c:pt>
                <c:pt idx="26">
                  <c:v>41729</c:v>
                </c:pt>
                <c:pt idx="27">
                  <c:v>41759</c:v>
                </c:pt>
                <c:pt idx="28">
                  <c:v>41790</c:v>
                </c:pt>
                <c:pt idx="29">
                  <c:v>41820</c:v>
                </c:pt>
                <c:pt idx="30">
                  <c:v>41851</c:v>
                </c:pt>
                <c:pt idx="31">
                  <c:v>41882</c:v>
                </c:pt>
                <c:pt idx="32">
                  <c:v>41912</c:v>
                </c:pt>
                <c:pt idx="33">
                  <c:v>41943</c:v>
                </c:pt>
                <c:pt idx="34">
                  <c:v>41973</c:v>
                </c:pt>
                <c:pt idx="35">
                  <c:v>42004</c:v>
                </c:pt>
                <c:pt idx="36">
                  <c:v>42035</c:v>
                </c:pt>
                <c:pt idx="37">
                  <c:v>42063</c:v>
                </c:pt>
                <c:pt idx="38">
                  <c:v>42094</c:v>
                </c:pt>
                <c:pt idx="39">
                  <c:v>42124</c:v>
                </c:pt>
                <c:pt idx="40">
                  <c:v>42155</c:v>
                </c:pt>
                <c:pt idx="41">
                  <c:v>42185</c:v>
                </c:pt>
                <c:pt idx="42">
                  <c:v>42216</c:v>
                </c:pt>
                <c:pt idx="43">
                  <c:v>42247</c:v>
                </c:pt>
                <c:pt idx="44">
                  <c:v>42277</c:v>
                </c:pt>
              </c:numCache>
            </c:numRef>
          </c:cat>
          <c:val>
            <c:numRef>
              <c:f>'Macro Indices'!$N$8:$BF$8</c:f>
              <c:numCache>
                <c:formatCode>General</c:formatCode>
                <c:ptCount val="45"/>
                <c:pt idx="0">
                  <c:v>111.76095238095239</c:v>
                </c:pt>
                <c:pt idx="1">
                  <c:v>117.47904761904762</c:v>
                </c:pt>
                <c:pt idx="2">
                  <c:v>122.97363636363625</c:v>
                </c:pt>
                <c:pt idx="3">
                  <c:v>118.184</c:v>
                </c:pt>
                <c:pt idx="4">
                  <c:v>108.07260869565221</c:v>
                </c:pt>
                <c:pt idx="5">
                  <c:v>93.982380952380637</c:v>
                </c:pt>
                <c:pt idx="6">
                  <c:v>99.545909090909092</c:v>
                </c:pt>
                <c:pt idx="7">
                  <c:v>109.51739130434792</c:v>
                </c:pt>
                <c:pt idx="8">
                  <c:v>110.67400000000001</c:v>
                </c:pt>
                <c:pt idx="9">
                  <c:v>108.35608695652132</c:v>
                </c:pt>
                <c:pt idx="10">
                  <c:v>106.85499999999999</c:v>
                </c:pt>
                <c:pt idx="11">
                  <c:v>106.54900000000002</c:v>
                </c:pt>
                <c:pt idx="12">
                  <c:v>109.28409090909092</c:v>
                </c:pt>
                <c:pt idx="13">
                  <c:v>112.745</c:v>
                </c:pt>
                <c:pt idx="14">
                  <c:v>106.44200000000002</c:v>
                </c:pt>
                <c:pt idx="15">
                  <c:v>101.05409090909092</c:v>
                </c:pt>
                <c:pt idx="16">
                  <c:v>100.6513043478259</c:v>
                </c:pt>
                <c:pt idx="17">
                  <c:v>101.02999999999999</c:v>
                </c:pt>
                <c:pt idx="18">
                  <c:v>104.45217391304348</c:v>
                </c:pt>
                <c:pt idx="19">
                  <c:v>107.51909090909092</c:v>
                </c:pt>
                <c:pt idx="20">
                  <c:v>108.73047619047598</c:v>
                </c:pt>
                <c:pt idx="21">
                  <c:v>106.68652173913043</c:v>
                </c:pt>
                <c:pt idx="22">
                  <c:v>104.96809523809523</c:v>
                </c:pt>
                <c:pt idx="23">
                  <c:v>107.67249999999983</c:v>
                </c:pt>
                <c:pt idx="24">
                  <c:v>104.70818181818147</c:v>
                </c:pt>
                <c:pt idx="25">
                  <c:v>105.38149999999999</c:v>
                </c:pt>
                <c:pt idx="26">
                  <c:v>104.14714285714284</c:v>
                </c:pt>
                <c:pt idx="27">
                  <c:v>104.26809523809523</c:v>
                </c:pt>
                <c:pt idx="28">
                  <c:v>105.43909090909092</c:v>
                </c:pt>
                <c:pt idx="29">
                  <c:v>107.89238095238063</c:v>
                </c:pt>
                <c:pt idx="30">
                  <c:v>105.60826086956521</c:v>
                </c:pt>
                <c:pt idx="31">
                  <c:v>100.75476190476191</c:v>
                </c:pt>
                <c:pt idx="32">
                  <c:v>95.981363636363696</c:v>
                </c:pt>
                <c:pt idx="33">
                  <c:v>85.060434782608709</c:v>
                </c:pt>
                <c:pt idx="34">
                  <c:v>75.566000000000003</c:v>
                </c:pt>
                <c:pt idx="35">
                  <c:v>59.462857142857132</c:v>
                </c:pt>
                <c:pt idx="36" formatCode="_-* #,##0_-;\-* #,##0_-;_-* &quot;-&quot;??_-;_-@_-">
                  <c:v>44.378571428571419</c:v>
                </c:pt>
                <c:pt idx="37" formatCode="#,##0_);\(#,##0\)">
                  <c:v>54.062000000000012</c:v>
                </c:pt>
                <c:pt idx="38" formatCode="#,##0_);\(#,##0\)">
                  <c:v>52.457272727272574</c:v>
                </c:pt>
                <c:pt idx="39" formatCode="#,##0_);\(#,##0\)">
                  <c:v>57.302857142857157</c:v>
                </c:pt>
                <c:pt idx="40" formatCode="#,##0_);\(#,##0\)">
                  <c:v>62.155714285714275</c:v>
                </c:pt>
                <c:pt idx="41" formatCode="#,##0_);\(#,##0\)">
                  <c:v>60.211363636363544</c:v>
                </c:pt>
                <c:pt idx="42" formatCode="#,##0_);\(#,##0\)">
                  <c:v>54.188695652173912</c:v>
                </c:pt>
                <c:pt idx="43" formatCode="#,##0_);\(#,##0\)">
                  <c:v>45.460952380952413</c:v>
                </c:pt>
                <c:pt idx="44" formatCode="#,##0_);\(#,##0\)">
                  <c:v>44.826818181818176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332224"/>
        <c:axId val="119146368"/>
      </c:lineChart>
      <c:dateAx>
        <c:axId val="11896089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19144832"/>
        <c:crosses val="autoZero"/>
        <c:auto val="1"/>
        <c:lblOffset val="100"/>
        <c:baseTimeUnit val="months"/>
      </c:dateAx>
      <c:valAx>
        <c:axId val="11914483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8960896"/>
        <c:crosses val="autoZero"/>
        <c:crossBetween val="between"/>
      </c:valAx>
      <c:valAx>
        <c:axId val="11914636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19332224"/>
        <c:crosses val="max"/>
        <c:crossBetween val="between"/>
      </c:valAx>
      <c:dateAx>
        <c:axId val="11933222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one"/>
        <c:crossAx val="119146368"/>
        <c:crosses val="autoZero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0.21785063976377952"/>
          <c:y val="0.92327187760066665"/>
          <c:w val="0.56777094269466466"/>
          <c:h val="6.8598041098521453E-2"/>
        </c:manualLayout>
      </c:layout>
      <c:overlay val="0"/>
    </c:legend>
    <c:plotVisOnly val="1"/>
    <c:dispBlanksAs val="gap"/>
    <c:showDLblsOverMax val="0"/>
  </c:chart>
  <c:spPr>
    <a:ln>
      <a:solidFill>
        <a:srgbClr val="000000">
          <a:lumMod val="95000"/>
          <a:lumOff val="5000"/>
        </a:srgbClr>
      </a:solidFill>
    </a:ln>
  </c:spPr>
  <c:txPr>
    <a:bodyPr/>
    <a:lstStyle/>
    <a:p>
      <a:pPr>
        <a:defRPr sz="900">
          <a:latin typeface="Calibri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5385484423142781"/>
          <c:y val="0.1801208939791617"/>
          <c:w val="0.73530868424055684"/>
          <c:h val="0.62466237174898598"/>
        </c:manualLayout>
      </c:layout>
      <c:barChart>
        <c:barDir val="col"/>
        <c:grouping val="clustered"/>
        <c:varyColors val="0"/>
        <c:ser>
          <c:idx val="2"/>
          <c:order val="1"/>
          <c:tx>
            <c:strRef>
              <c:f>Charts!$B$330</c:f>
              <c:strCache>
                <c:ptCount val="1"/>
                <c:pt idx="0">
                  <c:v>IGR (% of GDP)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numRef>
              <c:f>Charts!$C$326:$E$326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Charts!$C$330:$E$330</c:f>
              <c:numCache>
                <c:formatCode>0.0%</c:formatCode>
                <c:ptCount val="3"/>
                <c:pt idx="0">
                  <c:v>1.6538500000000001E-2</c:v>
                </c:pt>
                <c:pt idx="1">
                  <c:v>1.5391470258136938E-2</c:v>
                </c:pt>
                <c:pt idx="2">
                  <c:v>9.5256534813786715E-3</c:v>
                </c:pt>
              </c:numCache>
            </c:numRef>
          </c:val>
        </c:ser>
        <c:ser>
          <c:idx val="3"/>
          <c:order val="2"/>
          <c:tx>
            <c:strRef>
              <c:f>Charts!$B$331</c:f>
              <c:strCache>
                <c:ptCount val="1"/>
                <c:pt idx="0">
                  <c:v>Total Revenue (% of GDP)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numRef>
              <c:f>Charts!$C$326:$E$326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Charts!$C$331:$E$331</c:f>
              <c:numCache>
                <c:formatCode>0.0%</c:formatCode>
                <c:ptCount val="3"/>
                <c:pt idx="0">
                  <c:v>2.8398416666666666E-2</c:v>
                </c:pt>
                <c:pt idx="1">
                  <c:v>2.5972465394687592E-2</c:v>
                </c:pt>
                <c:pt idx="2">
                  <c:v>1.6141198241961623E-2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723456"/>
        <c:axId val="70721920"/>
      </c:barChart>
      <c:lineChart>
        <c:grouping val="standard"/>
        <c:varyColors val="0"/>
        <c:ser>
          <c:idx val="1"/>
          <c:order val="0"/>
          <c:tx>
            <c:strRef>
              <c:f>Charts!$B$327</c:f>
              <c:strCache>
                <c:ptCount val="1"/>
                <c:pt idx="0">
                  <c:v>GDP</c:v>
                </c:pt>
              </c:strCache>
            </c:strRef>
          </c:tx>
          <c:cat>
            <c:numRef>
              <c:f>Charts!$C$326:$E$326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Charts!$C$327:$E$327</c:f>
              <c:numCache>
                <c:formatCode>_-* #,##0_-;\-* #,##0_-;_-* "-"??_-;_-@_-</c:formatCode>
                <c:ptCount val="3"/>
                <c:pt idx="0">
                  <c:v>12000000</c:v>
                </c:pt>
                <c:pt idx="1">
                  <c:v>13365000</c:v>
                </c:pt>
                <c:pt idx="2">
                  <c:v>21615000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701824"/>
        <c:axId val="70703360"/>
      </c:lineChart>
      <c:catAx>
        <c:axId val="7070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0703360"/>
        <c:crosses val="autoZero"/>
        <c:auto val="1"/>
        <c:lblAlgn val="ctr"/>
        <c:lblOffset val="100"/>
        <c:noMultiLvlLbl val="0"/>
      </c:catAx>
      <c:valAx>
        <c:axId val="70703360"/>
        <c:scaling>
          <c:orientation val="minMax"/>
        </c:scaling>
        <c:delete val="0"/>
        <c:axPos val="l"/>
        <c:majorGridlines/>
        <c:numFmt formatCode="_-* #,##0_-;\-* #,##0_-;_-* &quot;-&quot;??_-;_-@_-" sourceLinked="1"/>
        <c:majorTickMark val="out"/>
        <c:minorTickMark val="none"/>
        <c:tickLblPos val="nextTo"/>
        <c:crossAx val="7070182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3.1250000000000088E-3"/>
                <c:y val="0.36812181565539631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/>
                    <a:t>N'trn</a:t>
                  </a:r>
                </a:p>
              </c:rich>
            </c:tx>
          </c:dispUnitsLbl>
        </c:dispUnits>
      </c:valAx>
      <c:valAx>
        <c:axId val="70721920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70723456"/>
        <c:crosses val="max"/>
        <c:crossBetween val="between"/>
      </c:valAx>
      <c:catAx>
        <c:axId val="707234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70721920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6.0416666666666813E-2"/>
          <c:y val="0.8897658961984608"/>
          <c:w val="0.9"/>
          <c:h val="0.1102341038015411"/>
        </c:manualLayout>
      </c:layout>
      <c:overlay val="0"/>
    </c:legend>
    <c:plotVisOnly val="1"/>
    <c:dispBlanksAs val="gap"/>
    <c:showDLblsOverMax val="0"/>
  </c:chart>
  <c:spPr>
    <a:ln>
      <a:solidFill>
        <a:sysClr val="windowText" lastClr="000000">
          <a:lumMod val="95000"/>
          <a:lumOff val="5000"/>
        </a:sysClr>
      </a:solidFill>
    </a:ln>
  </c:spPr>
  <c:txPr>
    <a:bodyPr/>
    <a:lstStyle/>
    <a:p>
      <a:pPr>
        <a:defRPr sz="1000">
          <a:latin typeface="Calibri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Tax to Nominal GDP Ratio (2013)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270C0"/>
              </a:solidFill>
              <a:ln>
                <a:solidFill>
                  <a:schemeClr val="accen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3270C0">
                  <a:alpha val="50000"/>
                </a:srgbClr>
              </a:solidFill>
              <a:ln>
                <a:solidFill>
                  <a:schemeClr val="accen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Presentation!$S$18:$S$26</c:f>
              <c:strCache>
                <c:ptCount val="9"/>
                <c:pt idx="0">
                  <c:v>Nigeria (post-rebasing)</c:v>
                </c:pt>
                <c:pt idx="1">
                  <c:v>Venezuela</c:v>
                </c:pt>
                <c:pt idx="2">
                  <c:v>Nigeria (pre-rebasing)</c:v>
                </c:pt>
                <c:pt idx="3">
                  <c:v>Mexico</c:v>
                </c:pt>
                <c:pt idx="4">
                  <c:v>Chile</c:v>
                </c:pt>
                <c:pt idx="5">
                  <c:v>Turkey</c:v>
                </c:pt>
                <c:pt idx="6">
                  <c:v>Argentina</c:v>
                </c:pt>
                <c:pt idx="7">
                  <c:v>UK</c:v>
                </c:pt>
                <c:pt idx="8">
                  <c:v>France</c:v>
                </c:pt>
              </c:strCache>
            </c:strRef>
          </c:cat>
          <c:val>
            <c:numRef>
              <c:f>Presentation!$T$18:$T$26</c:f>
              <c:numCache>
                <c:formatCode>0.0%</c:formatCode>
                <c:ptCount val="9"/>
                <c:pt idx="0">
                  <c:v>7.8000000000000014E-2</c:v>
                </c:pt>
                <c:pt idx="1">
                  <c:v>0.14200000000000004</c:v>
                </c:pt>
                <c:pt idx="2">
                  <c:v>0.14600000000000021</c:v>
                </c:pt>
                <c:pt idx="3">
                  <c:v>0.19700000000000001</c:v>
                </c:pt>
                <c:pt idx="4">
                  <c:v>0.20200000000000001</c:v>
                </c:pt>
                <c:pt idx="5">
                  <c:v>0.29300000000000032</c:v>
                </c:pt>
                <c:pt idx="6">
                  <c:v>0.3120000000000005</c:v>
                </c:pt>
                <c:pt idx="7">
                  <c:v>0.32900000000000063</c:v>
                </c:pt>
                <c:pt idx="8">
                  <c:v>0.45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081984"/>
        <c:axId val="75091968"/>
      </c:barChart>
      <c:catAx>
        <c:axId val="75081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5091968"/>
        <c:crosses val="autoZero"/>
        <c:auto val="1"/>
        <c:lblAlgn val="ctr"/>
        <c:lblOffset val="100"/>
        <c:noMultiLvlLbl val="0"/>
      </c:catAx>
      <c:valAx>
        <c:axId val="75091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7508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95000"/>
          <a:lumOff val="5000"/>
        </a:schemeClr>
      </a:solidFill>
      <a:round/>
    </a:ln>
    <a:effectLst/>
  </c:spPr>
  <c:txPr>
    <a:bodyPr/>
    <a:lstStyle/>
    <a:p>
      <a:pPr>
        <a:defRPr sz="1000">
          <a:latin typeface="+mj-lt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73037201871505"/>
          <c:y val="0.15501869084546294"/>
          <c:w val="0.83770369736391725"/>
          <c:h val="0.540959198282032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'Yearly Charts'!$B$27</c:f>
              <c:strCache>
                <c:ptCount val="1"/>
                <c:pt idx="0">
                  <c:v>Federal Transfers</c:v>
                </c:pt>
              </c:strCache>
            </c:strRef>
          </c:tx>
          <c:invertIfNegative val="0"/>
          <c:cat>
            <c:numRef>
              <c:f>'Yearly Charts'!$C$26:$F$26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'Yearly Charts'!$C$27:$F$27</c:f>
              <c:numCache>
                <c:formatCode>_(* #,##0_);_(* \(#,##0\);_(* "-"??_);_(@_)</c:formatCode>
                <c:ptCount val="4"/>
                <c:pt idx="0">
                  <c:v>127499</c:v>
                </c:pt>
                <c:pt idx="1">
                  <c:v>141458</c:v>
                </c:pt>
                <c:pt idx="2">
                  <c:v>132480.03420461999</c:v>
                </c:pt>
                <c:pt idx="3">
                  <c:v>90677.911446470011</c:v>
                </c:pt>
              </c:numCache>
            </c:numRef>
          </c:val>
        </c:ser>
        <c:ser>
          <c:idx val="1"/>
          <c:order val="1"/>
          <c:tx>
            <c:strRef>
              <c:f>'Yearly Charts'!$B$28</c:f>
              <c:strCache>
                <c:ptCount val="1"/>
                <c:pt idx="0">
                  <c:v>LIRS</c:v>
                </c:pt>
              </c:strCache>
            </c:strRef>
          </c:tx>
          <c:invertIfNegative val="0"/>
          <c:cat>
            <c:numRef>
              <c:f>'Yearly Charts'!$C$26:$F$26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'Yearly Charts'!$C$28:$F$28</c:f>
              <c:numCache>
                <c:formatCode>_(* #,##0_);_(* \(#,##0\);_(* "-"??_);_(@_)</c:formatCode>
                <c:ptCount val="4"/>
                <c:pt idx="0">
                  <c:v>166516</c:v>
                </c:pt>
                <c:pt idx="1">
                  <c:v>200692</c:v>
                </c:pt>
                <c:pt idx="2">
                  <c:v>212171.72243273995</c:v>
                </c:pt>
                <c:pt idx="3">
                  <c:v>160254</c:v>
                </c:pt>
              </c:numCache>
            </c:numRef>
          </c:val>
        </c:ser>
        <c:ser>
          <c:idx val="2"/>
          <c:order val="2"/>
          <c:tx>
            <c:strRef>
              <c:f>'Yearly Charts'!$B$29</c:f>
              <c:strCache>
                <c:ptCount val="1"/>
                <c:pt idx="0">
                  <c:v>IGR (Other)</c:v>
                </c:pt>
              </c:strCache>
            </c:strRef>
          </c:tx>
          <c:invertIfNegative val="0"/>
          <c:cat>
            <c:numRef>
              <c:f>'Yearly Charts'!$C$26:$F$26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'Yearly Charts'!$C$29:$F$29</c:f>
              <c:numCache>
                <c:formatCode>_(* #,##0_);_(* \(#,##0\);_(* "-"??_);_(@_)</c:formatCode>
                <c:ptCount val="4"/>
                <c:pt idx="0">
                  <c:v>31946</c:v>
                </c:pt>
                <c:pt idx="1">
                  <c:v>24723</c:v>
                </c:pt>
                <c:pt idx="2">
                  <c:v>27326</c:v>
                </c:pt>
                <c:pt idx="3">
                  <c:v>29990.505145290012</c:v>
                </c:pt>
              </c:numCache>
            </c:numRef>
          </c:val>
        </c:ser>
        <c:ser>
          <c:idx val="3"/>
          <c:order val="3"/>
          <c:tx>
            <c:strRef>
              <c:f>'Yearly Charts'!$B$30</c:f>
              <c:strCache>
                <c:ptCount val="1"/>
                <c:pt idx="0">
                  <c:v>Dedicated Revenue (MDAs)</c:v>
                </c:pt>
              </c:strCache>
            </c:strRef>
          </c:tx>
          <c:invertIfNegative val="0"/>
          <c:cat>
            <c:numRef>
              <c:f>'Yearly Charts'!$C$26:$F$26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'Yearly Charts'!$C$30:$F$30</c:f>
              <c:numCache>
                <c:formatCode>_(* #,##0_);_(* \(#,##0\);_(* "-"??_);_(@_)</c:formatCode>
                <c:ptCount val="4"/>
                <c:pt idx="0">
                  <c:v>11991</c:v>
                </c:pt>
                <c:pt idx="1">
                  <c:v>12629</c:v>
                </c:pt>
                <c:pt idx="2">
                  <c:v>11780.822003579999</c:v>
                </c:pt>
                <c:pt idx="3">
                  <c:v>7661.6979863000006</c:v>
                </c:pt>
              </c:numCache>
            </c:numRef>
          </c:val>
        </c:ser>
        <c:ser>
          <c:idx val="4"/>
          <c:order val="4"/>
          <c:tx>
            <c:strRef>
              <c:f>'Yearly Charts'!$B$31</c:f>
              <c:strCache>
                <c:ptCount val="1"/>
                <c:pt idx="0">
                  <c:v>Other Revenue</c:v>
                </c:pt>
              </c:strCache>
            </c:strRef>
          </c:tx>
          <c:invertIfNegative val="0"/>
          <c:cat>
            <c:numRef>
              <c:f>'Yearly Charts'!$C$26:$F$26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'Yearly Charts'!$C$31:$F$31</c:f>
              <c:numCache>
                <c:formatCode>_(* #,##0_);_(* \(#,##0\);_(* "-"??_);_(@_)</c:formatCode>
                <c:ptCount val="4"/>
                <c:pt idx="0">
                  <c:v>2829</c:v>
                </c:pt>
                <c:pt idx="1">
                  <c:v>980</c:v>
                </c:pt>
                <c:pt idx="2">
                  <c:v>16421</c:v>
                </c:pt>
                <c:pt idx="3">
                  <c:v>7345.3876960100006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652480"/>
        <c:axId val="75662464"/>
      </c:barChart>
      <c:catAx>
        <c:axId val="7565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5662464"/>
        <c:crosses val="autoZero"/>
        <c:auto val="1"/>
        <c:lblAlgn val="ctr"/>
        <c:lblOffset val="100"/>
        <c:noMultiLvlLbl val="0"/>
      </c:catAx>
      <c:valAx>
        <c:axId val="756624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+mj-lt"/>
              </a:defRPr>
            </a:pPr>
            <a:endParaRPr lang="en-US"/>
          </a:p>
        </c:txPr>
        <c:crossAx val="75652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8914777698242267"/>
          <c:w val="0.77453304700548831"/>
          <c:h val="0.21085214348206488"/>
        </c:manualLayout>
      </c:layout>
      <c:overlay val="0"/>
    </c:legend>
    <c:plotVisOnly val="1"/>
    <c:dispBlanksAs val="gap"/>
    <c:showDLblsOverMax val="0"/>
  </c:chart>
  <c:spPr>
    <a:noFill/>
    <a:ln>
      <a:solidFill>
        <a:srgbClr val="000000">
          <a:lumMod val="95000"/>
          <a:lumOff val="5000"/>
        </a:srgbClr>
      </a:solidFill>
    </a:ln>
  </c:spPr>
  <c:txPr>
    <a:bodyPr/>
    <a:lstStyle/>
    <a:p>
      <a:pPr>
        <a:defRPr>
          <a:latin typeface="+mj-lt"/>
        </a:defRPr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593285214348212"/>
          <c:y val="0.18565981335666376"/>
          <c:w val="0.86351159230096242"/>
          <c:h val="0.5009780548264806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'Yearly Charts'!$B$12</c:f>
              <c:strCache>
                <c:ptCount val="1"/>
                <c:pt idx="0">
                  <c:v>Statutory Allocation</c:v>
                </c:pt>
              </c:strCache>
            </c:strRef>
          </c:tx>
          <c:invertIfNegative val="0"/>
          <c:cat>
            <c:multiLvlStrRef>
              <c:f>'Yearly Charts'!$C$10:$F$11</c:f>
              <c:multiLvlStrCache>
                <c:ptCount val="4"/>
                <c:lvl>
                  <c:pt idx="0">
                    <c:v>12mths</c:v>
                  </c:pt>
                  <c:pt idx="1">
                    <c:v>12mths</c:v>
                  </c:pt>
                  <c:pt idx="2">
                    <c:v>12mths</c:v>
                  </c:pt>
                  <c:pt idx="3">
                    <c:v>9mths</c:v>
                  </c:pt>
                </c:lvl>
                <c:lvl>
                  <c:pt idx="0">
                    <c:v>2012</c:v>
                  </c:pt>
                  <c:pt idx="1">
                    <c:v>2013</c:v>
                  </c:pt>
                  <c:pt idx="2">
                    <c:v>2014</c:v>
                  </c:pt>
                  <c:pt idx="3">
                    <c:v>2015</c:v>
                  </c:pt>
                </c:lvl>
              </c:multiLvlStrCache>
            </c:multiLvlStrRef>
          </c:cat>
          <c:val>
            <c:numRef>
              <c:f>'Yearly Charts'!$C$12:$F$12</c:f>
              <c:numCache>
                <c:formatCode>_(* #,##0_);_(* \(#,##0\);_(* "-"??_);_(@_)</c:formatCode>
                <c:ptCount val="4"/>
                <c:pt idx="0">
                  <c:v>66104</c:v>
                </c:pt>
                <c:pt idx="1">
                  <c:v>69630</c:v>
                </c:pt>
                <c:pt idx="2">
                  <c:v>59661.668484959984</c:v>
                </c:pt>
                <c:pt idx="3">
                  <c:v>34436.727073919974</c:v>
                </c:pt>
              </c:numCache>
            </c:numRef>
          </c:val>
        </c:ser>
        <c:ser>
          <c:idx val="1"/>
          <c:order val="1"/>
          <c:tx>
            <c:strRef>
              <c:f>'Yearly Charts'!$B$13</c:f>
              <c:strCache>
                <c:ptCount val="1"/>
                <c:pt idx="0">
                  <c:v>Value Added Tax</c:v>
                </c:pt>
              </c:strCache>
            </c:strRef>
          </c:tx>
          <c:invertIfNegative val="0"/>
          <c:cat>
            <c:multiLvlStrRef>
              <c:f>'Yearly Charts'!$C$10:$F$11</c:f>
              <c:multiLvlStrCache>
                <c:ptCount val="4"/>
                <c:lvl>
                  <c:pt idx="0">
                    <c:v>12mths</c:v>
                  </c:pt>
                  <c:pt idx="1">
                    <c:v>12mths</c:v>
                  </c:pt>
                  <c:pt idx="2">
                    <c:v>12mths</c:v>
                  </c:pt>
                  <c:pt idx="3">
                    <c:v>9mths</c:v>
                  </c:pt>
                </c:lvl>
                <c:lvl>
                  <c:pt idx="0">
                    <c:v>2012</c:v>
                  </c:pt>
                  <c:pt idx="1">
                    <c:v>2013</c:v>
                  </c:pt>
                  <c:pt idx="2">
                    <c:v>2014</c:v>
                  </c:pt>
                  <c:pt idx="3">
                    <c:v>2015</c:v>
                  </c:pt>
                </c:lvl>
              </c:multiLvlStrCache>
            </c:multiLvlStrRef>
          </c:cat>
          <c:val>
            <c:numRef>
              <c:f>'Yearly Charts'!$C$13:$F$13</c:f>
              <c:numCache>
                <c:formatCode>_(* #,##0_);_(* \(#,##0\);_(* "-"??_);_(@_)</c:formatCode>
                <c:ptCount val="4"/>
                <c:pt idx="0">
                  <c:v>61395</c:v>
                </c:pt>
                <c:pt idx="1">
                  <c:v>68838</c:v>
                </c:pt>
                <c:pt idx="2">
                  <c:v>72618.365719660025</c:v>
                </c:pt>
                <c:pt idx="3">
                  <c:v>56241.18437255</c:v>
                </c:pt>
              </c:numCache>
            </c:numRef>
          </c:val>
        </c:ser>
        <c:ser>
          <c:idx val="2"/>
          <c:order val="2"/>
          <c:tx>
            <c:strRef>
              <c:f>'Yearly Charts'!$B$14</c:f>
              <c:strCache>
                <c:ptCount val="1"/>
                <c:pt idx="0">
                  <c:v>Extra Ordinary Revenue</c:v>
                </c:pt>
              </c:strCache>
            </c:strRef>
          </c:tx>
          <c:invertIfNegative val="0"/>
          <c:cat>
            <c:multiLvlStrRef>
              <c:f>'Yearly Charts'!$C$10:$F$11</c:f>
              <c:multiLvlStrCache>
                <c:ptCount val="4"/>
                <c:lvl>
                  <c:pt idx="0">
                    <c:v>12mths</c:v>
                  </c:pt>
                  <c:pt idx="1">
                    <c:v>12mths</c:v>
                  </c:pt>
                  <c:pt idx="2">
                    <c:v>12mths</c:v>
                  </c:pt>
                  <c:pt idx="3">
                    <c:v>9mths</c:v>
                  </c:pt>
                </c:lvl>
                <c:lvl>
                  <c:pt idx="0">
                    <c:v>2012</c:v>
                  </c:pt>
                  <c:pt idx="1">
                    <c:v>2013</c:v>
                  </c:pt>
                  <c:pt idx="2">
                    <c:v>2014</c:v>
                  </c:pt>
                  <c:pt idx="3">
                    <c:v>2015</c:v>
                  </c:pt>
                </c:lvl>
              </c:multiLvlStrCache>
            </c:multiLvlStrRef>
          </c:cat>
          <c:val>
            <c:numRef>
              <c:f>'Yearly Charts'!$C$14:$F$14</c:f>
              <c:numCache>
                <c:formatCode>_(* #,##0_);_(* \(#,##0\);_(* "-"??_);_(@_)</c:formatCode>
                <c:ptCount val="4"/>
                <c:pt idx="0">
                  <c:v>0</c:v>
                </c:pt>
                <c:pt idx="1">
                  <c:v>2990</c:v>
                </c:pt>
                <c:pt idx="2">
                  <c:v>200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4982400"/>
        <c:axId val="85025152"/>
      </c:barChart>
      <c:catAx>
        <c:axId val="84982400"/>
        <c:scaling>
          <c:orientation val="minMax"/>
        </c:scaling>
        <c:delete val="0"/>
        <c:axPos val="b"/>
        <c:majorTickMark val="out"/>
        <c:minorTickMark val="none"/>
        <c:tickLblPos val="nextTo"/>
        <c:crossAx val="85025152"/>
        <c:crosses val="autoZero"/>
        <c:auto val="1"/>
        <c:lblAlgn val="ctr"/>
        <c:lblOffset val="100"/>
        <c:noMultiLvlLbl val="0"/>
      </c:catAx>
      <c:valAx>
        <c:axId val="850251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49824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2976190476190482E-2"/>
          <c:y val="0.90278003556007203"/>
          <c:w val="0.9"/>
          <c:h val="9.7219964439928724E-2"/>
        </c:manualLayout>
      </c:layout>
      <c:overlay val="0"/>
    </c:legend>
    <c:plotVisOnly val="1"/>
    <c:dispBlanksAs val="gap"/>
    <c:showDLblsOverMax val="0"/>
  </c:chart>
  <c:spPr>
    <a:ln>
      <a:solidFill>
        <a:srgbClr val="000000">
          <a:lumMod val="95000"/>
          <a:lumOff val="5000"/>
        </a:srgbClr>
      </a:solidFill>
    </a:ln>
  </c:sp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2216870497570826E-2"/>
          <c:y val="0.1388888888888889"/>
          <c:w val="0.76619883285865975"/>
          <c:h val="0.745131233595802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'Yearly Charts'!$C$58</c:f>
              <c:strCache>
                <c:ptCount val="1"/>
                <c:pt idx="0">
                  <c:v>Taxpayer growth</c:v>
                </c:pt>
              </c:strCache>
            </c:strRef>
          </c:tx>
          <c:invertIfNegative val="0"/>
          <c:cat>
            <c:numRef>
              <c:f>'Yearly Charts'!$D$52:$J$52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'Yearly Charts'!$D$58:$J$58</c:f>
              <c:numCache>
                <c:formatCode>0%</c:formatCode>
                <c:ptCount val="7"/>
                <c:pt idx="0">
                  <c:v>0.26467855838862087</c:v>
                </c:pt>
                <c:pt idx="1">
                  <c:v>0.25742132139933027</c:v>
                </c:pt>
                <c:pt idx="2">
                  <c:v>0.2354295152341821</c:v>
                </c:pt>
                <c:pt idx="3">
                  <c:v>0.22448554522744221</c:v>
                </c:pt>
                <c:pt idx="4">
                  <c:v>0.20386373819678391</c:v>
                </c:pt>
                <c:pt idx="5">
                  <c:v>0.19894724266490244</c:v>
                </c:pt>
                <c:pt idx="6">
                  <c:v>9.091111602413203E-2</c:v>
                </c:pt>
              </c:numCache>
            </c:numRef>
          </c:val>
        </c:ser>
        <c:ser>
          <c:idx val="1"/>
          <c:order val="1"/>
          <c:tx>
            <c:strRef>
              <c:f>'Yearly Charts'!$C$59</c:f>
              <c:strCache>
                <c:ptCount val="1"/>
                <c:pt idx="0">
                  <c:v>IGR growth</c:v>
                </c:pt>
              </c:strCache>
            </c:strRef>
          </c:tx>
          <c:invertIfNegative val="0"/>
          <c:cat>
            <c:numRef>
              <c:f>'Yearly Charts'!$D$52:$J$52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'Yearly Charts'!$D$59:$J$59</c:f>
              <c:numCache>
                <c:formatCode>0%</c:formatCode>
                <c:ptCount val="7"/>
                <c:pt idx="0">
                  <c:v>0.58336038302361348</c:v>
                </c:pt>
                <c:pt idx="1">
                  <c:v>0.14331748818019949</c:v>
                </c:pt>
                <c:pt idx="2">
                  <c:v>-2.8111954725016156E-2</c:v>
                </c:pt>
                <c:pt idx="3">
                  <c:v>0.15278930861122675</c:v>
                </c:pt>
                <c:pt idx="4">
                  <c:v>9.6884705599928025E-2</c:v>
                </c:pt>
                <c:pt idx="5">
                  <c:v>9.2480884183457193E-2</c:v>
                </c:pt>
                <c:pt idx="6">
                  <c:v>0.15416687534431819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78176"/>
        <c:axId val="85379712"/>
      </c:barChart>
      <c:catAx>
        <c:axId val="85378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5379712"/>
        <c:crosses val="autoZero"/>
        <c:auto val="1"/>
        <c:lblAlgn val="ctr"/>
        <c:lblOffset val="100"/>
        <c:noMultiLvlLbl val="0"/>
      </c:catAx>
      <c:valAx>
        <c:axId val="85379712"/>
        <c:scaling>
          <c:orientation val="minMax"/>
          <c:max val="0.60000000000000064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53781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spPr>
    <a:ln>
      <a:solidFill>
        <a:srgbClr val="000000">
          <a:lumMod val="95000"/>
          <a:lumOff val="5000"/>
        </a:srgbClr>
      </a:solidFill>
    </a:ln>
  </c:spPr>
  <c:txPr>
    <a:bodyPr/>
    <a:lstStyle/>
    <a:p>
      <a:pPr>
        <a:defRPr sz="1200"/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0.27083</cdr:x>
      <cdr:y>0</cdr:y>
    </cdr:from>
    <cdr:to>
      <cdr:x>0.84375</cdr:x>
      <cdr:y>0.09756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1200" y="0"/>
          <a:ext cx="4191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b="1" dirty="0" smtClean="0">
              <a:latin typeface="Calibri" pitchFamily="34" charset="0"/>
            </a:rPr>
            <a:t>Federal Transfers vs. Oil Price Movement (2-12 – 2015 YTD)</a:t>
          </a:r>
          <a:endParaRPr lang="en-US" sz="1100" b="1" dirty="0">
            <a:latin typeface="Calibri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0.36957</cdr:x>
      <cdr:y>0</cdr:y>
    </cdr:from>
    <cdr:to>
      <cdr:x>0.93345</cdr:x>
      <cdr:y>0.09091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5400" y="0"/>
          <a:ext cx="1976512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Total</a:t>
          </a:r>
          <a:r>
            <a:rPr lang="en-US" sz="1100" b="1" baseline="0" dirty="0"/>
            <a:t> Revenues</a:t>
          </a:r>
          <a:endParaRPr lang="en-US" sz="11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0.31806</cdr:x>
      <cdr:y>0.03935</cdr:y>
    </cdr:from>
    <cdr:to>
      <cdr:x>0.73611</cdr:x>
      <cdr:y>0.13657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54150" y="107950"/>
          <a:ext cx="19113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/>
            <a:t>Federal</a:t>
          </a:r>
          <a:r>
            <a:rPr lang="en-US" sz="1100" b="1" baseline="0"/>
            <a:t> Transfers</a:t>
          </a:r>
          <a:endParaRPr lang="en-US" sz="1100" b="1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0.30851</cdr:x>
      <cdr:y>0</cdr:y>
    </cdr:from>
    <cdr:to>
      <cdr:x>0.92934</cdr:x>
      <cdr:y>0.16898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09800" y="0"/>
          <a:ext cx="4446881" cy="4635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300" b="1" dirty="0"/>
            <a:t>IGR and Taxpayer growth 2008-2014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5" y="1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522C842-E5B5-4DFE-B9D3-88BE2BB47F6A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5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B5BE8EA-5977-48E8-8C8A-2ECE33D7E4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20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5" y="1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FCCB000-5887-45C6-A4AE-EFB7DBC69818}" type="datetimeFigureOut">
              <a:rPr lang="en-US" smtClean="0"/>
              <a:pPr/>
              <a:t>3/18/2016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3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5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B03327B-D515-45C2-8FD9-F37234A222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26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20"/>
            <a:fld id="{03EAA45D-4213-400B-A75F-ED56771BEB8A}" type="slidenum">
              <a:rPr lang="en-US" smtClean="0"/>
              <a:pPr defTabSz="922320"/>
              <a:t>1</a:t>
            </a:fld>
            <a:endParaRPr lang="en-U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702" tIns="43354" rIns="86702" bIns="43354"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70049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3327B-D515-45C2-8FD9-F37234A2221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2320"/>
            <a:fld id="{03EAA45D-4213-400B-A75F-ED56771BEB8A}" type="slidenum">
              <a:rPr lang="en-US" smtClean="0"/>
              <a:pPr defTabSz="922320"/>
              <a:t>15</a:t>
            </a:fld>
            <a:endParaRPr lang="en-US" dirty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6702" tIns="43354" rIns="86702" bIns="43354"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7004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058025" y="6188075"/>
            <a:ext cx="1795463" cy="225905"/>
          </a:xfrm>
        </p:spPr>
        <p:txBody>
          <a:bodyPr tIns="43280" bIns="43280">
            <a:spAutoFit/>
          </a:bodyPr>
          <a:lstStyle>
            <a:lvl1pPr marL="0" indent="0" defTabSz="858838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defRPr sz="900" b="1">
                <a:latin typeface="Calibri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025525" y="3616325"/>
            <a:ext cx="7062788" cy="1143000"/>
          </a:xfrm>
        </p:spPr>
        <p:txBody>
          <a:bodyPr anchor="t"/>
          <a:lstStyle>
            <a:lvl1pPr algn="ctr" defTabSz="858838">
              <a:lnSpc>
                <a:spcPct val="108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905000"/>
            <a:ext cx="1524000" cy="1464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638" y="225425"/>
            <a:ext cx="1765300" cy="55800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4150" y="225425"/>
            <a:ext cx="5145088" cy="55800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150" y="225425"/>
            <a:ext cx="7062788" cy="873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454150" y="2016125"/>
            <a:ext cx="7062788" cy="37893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741" y="225425"/>
            <a:ext cx="7535303" cy="8731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741" y="1676400"/>
            <a:ext cx="7535303" cy="41290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4150" y="2016125"/>
            <a:ext cx="3454400" cy="3789363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0950" y="2016125"/>
            <a:ext cx="3455988" cy="3789363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33"/>
          <p:cNvSpPr>
            <a:spLocks noChangeShapeType="1"/>
          </p:cNvSpPr>
          <p:nvPr/>
        </p:nvSpPr>
        <p:spPr bwMode="auto">
          <a:xfrm>
            <a:off x="912813" y="1220788"/>
            <a:ext cx="72882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5425"/>
            <a:ext cx="7288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Two Line Titles</a:t>
            </a:r>
            <a:br>
              <a:rPr lang="en-US" smtClean="0"/>
            </a:br>
            <a:r>
              <a:rPr lang="en-US" smtClean="0"/>
              <a:t>One Line Titles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8772811" y="6584564"/>
            <a:ext cx="13465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858838">
              <a:defRPr/>
            </a:pPr>
            <a:fld id="{832E11F3-66BE-4A1D-8393-54AB559BD3C8}" type="slidenum">
              <a:rPr lang="en-US" sz="900">
                <a:solidFill>
                  <a:schemeClr val="tx1"/>
                </a:solidFill>
                <a:latin typeface="Calibri" pitchFamily="34" charset="0"/>
              </a:rPr>
              <a:pPr algn="r" defTabSz="858838">
                <a:defRPr/>
              </a:pPr>
              <a:t>‹#›</a:t>
            </a:fld>
            <a:endParaRPr lang="en-US" sz="9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76400"/>
            <a:ext cx="7288213" cy="412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  <a:p>
            <a:pPr lvl="0"/>
            <a:r>
              <a:rPr lang="en-US" smtClean="0"/>
              <a:t>Second level, etc.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29600" y="228600"/>
            <a:ext cx="914400" cy="87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33"/>
          <p:cNvSpPr>
            <a:spLocks noChangeShapeType="1"/>
          </p:cNvSpPr>
          <p:nvPr userDrawn="1"/>
        </p:nvSpPr>
        <p:spPr bwMode="auto">
          <a:xfrm>
            <a:off x="990600" y="6172200"/>
            <a:ext cx="72882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ransition/>
  <p:timing>
    <p:tnLst>
      <p:par>
        <p:cTn id="1" dur="indefinite" restart="never" nodeType="tmRoot"/>
      </p:par>
    </p:tnLst>
  </p:timing>
  <p:txStyles>
    <p:titleStyle>
      <a:lvl1pPr algn="l" defTabSz="679450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679450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Trebuchet MS" pitchFamily="34" charset="0"/>
        </a:defRPr>
      </a:lvl2pPr>
      <a:lvl3pPr algn="l" defTabSz="679450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Trebuchet MS" pitchFamily="34" charset="0"/>
        </a:defRPr>
      </a:lvl3pPr>
      <a:lvl4pPr algn="l" defTabSz="679450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Trebuchet MS" pitchFamily="34" charset="0"/>
        </a:defRPr>
      </a:lvl4pPr>
      <a:lvl5pPr algn="l" defTabSz="679450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Trebuchet MS" pitchFamily="34" charset="0"/>
        </a:defRPr>
      </a:lvl5pPr>
      <a:lvl6pPr marL="457200" algn="l" defTabSz="679450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Trebuchet MS" pitchFamily="34" charset="0"/>
        </a:defRPr>
      </a:lvl6pPr>
      <a:lvl7pPr marL="914400" algn="l" defTabSz="679450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Trebuchet MS" pitchFamily="34" charset="0"/>
        </a:defRPr>
      </a:lvl7pPr>
      <a:lvl8pPr marL="1371600" algn="l" defTabSz="679450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Trebuchet MS" pitchFamily="34" charset="0"/>
        </a:defRPr>
      </a:lvl8pPr>
      <a:lvl9pPr marL="1828800" algn="l" defTabSz="679450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tx1"/>
          </a:solidFill>
          <a:latin typeface="Trebuchet MS" pitchFamily="34" charset="0"/>
        </a:defRPr>
      </a:lvl9pPr>
    </p:titleStyle>
    <p:bodyStyle>
      <a:lvl1pPr marL="322263" indent="-322263" algn="l" defTabSz="679450" rtl="0" eaLnBrk="0" fontAlgn="base" hangingPunct="0">
        <a:lnSpc>
          <a:spcPct val="108000"/>
        </a:lnSpc>
        <a:spcBef>
          <a:spcPct val="116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Ÿ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644525" indent="-320675" algn="l" defTabSz="679450" rtl="0" eaLnBrk="0" fontAlgn="base" hangingPunct="0">
        <a:lnSpc>
          <a:spcPct val="108000"/>
        </a:lnSpc>
        <a:spcBef>
          <a:spcPct val="8000"/>
        </a:spcBef>
        <a:spcAft>
          <a:spcPct val="0"/>
        </a:spcAft>
        <a:buSzPct val="95000"/>
        <a:buChar char="–"/>
        <a:defRPr sz="1700">
          <a:solidFill>
            <a:schemeClr val="tx1"/>
          </a:solidFill>
          <a:latin typeface="+mn-lt"/>
        </a:defRPr>
      </a:lvl2pPr>
      <a:lvl3pPr marL="966788" indent="-320675" algn="l" defTabSz="679450" rtl="0" eaLnBrk="0" fontAlgn="base" hangingPunct="0">
        <a:lnSpc>
          <a:spcPct val="108000"/>
        </a:lnSpc>
        <a:spcBef>
          <a:spcPct val="8000"/>
        </a:spcBef>
        <a:spcAft>
          <a:spcPct val="0"/>
        </a:spcAft>
        <a:buSzPct val="100000"/>
        <a:buChar char="•"/>
        <a:defRPr sz="1700">
          <a:solidFill>
            <a:schemeClr val="tx1"/>
          </a:solidFill>
          <a:latin typeface="+mn-lt"/>
        </a:defRPr>
      </a:lvl3pPr>
      <a:lvl4pPr marL="1289050" indent="-320675" algn="l" defTabSz="679450" rtl="0" eaLnBrk="0" fontAlgn="base" hangingPunct="0">
        <a:lnSpc>
          <a:spcPct val="108000"/>
        </a:lnSpc>
        <a:spcBef>
          <a:spcPct val="8000"/>
        </a:spcBef>
        <a:spcAft>
          <a:spcPct val="0"/>
        </a:spcAft>
        <a:buSzPct val="100000"/>
        <a:buChar char="-"/>
        <a:defRPr sz="1700">
          <a:solidFill>
            <a:schemeClr val="tx1"/>
          </a:solidFill>
          <a:latin typeface="+mn-lt"/>
        </a:defRPr>
      </a:lvl4pPr>
      <a:lvl5pPr marL="1611313" indent="-320675" algn="l" defTabSz="679450" rtl="0" eaLnBrk="0" fontAlgn="base" hangingPunct="0">
        <a:lnSpc>
          <a:spcPct val="108000"/>
        </a:lnSpc>
        <a:spcBef>
          <a:spcPct val="8000"/>
        </a:spcBef>
        <a:spcAft>
          <a:spcPct val="0"/>
        </a:spcAft>
        <a:buSzPct val="100000"/>
        <a:buChar char="•"/>
        <a:defRPr sz="1700">
          <a:solidFill>
            <a:schemeClr val="tx1"/>
          </a:solidFill>
          <a:latin typeface="+mn-lt"/>
        </a:defRPr>
      </a:lvl5pPr>
      <a:lvl6pPr marL="2068513" indent="-320675" algn="l" defTabSz="679450" rtl="0" eaLnBrk="0" fontAlgn="base" hangingPunct="0">
        <a:lnSpc>
          <a:spcPct val="108000"/>
        </a:lnSpc>
        <a:spcBef>
          <a:spcPct val="8000"/>
        </a:spcBef>
        <a:spcAft>
          <a:spcPct val="0"/>
        </a:spcAft>
        <a:buSzPct val="100000"/>
        <a:buChar char="•"/>
        <a:defRPr sz="1700">
          <a:solidFill>
            <a:schemeClr val="tx1"/>
          </a:solidFill>
          <a:latin typeface="+mn-lt"/>
        </a:defRPr>
      </a:lvl6pPr>
      <a:lvl7pPr marL="2525713" indent="-320675" algn="l" defTabSz="679450" rtl="0" eaLnBrk="0" fontAlgn="base" hangingPunct="0">
        <a:lnSpc>
          <a:spcPct val="108000"/>
        </a:lnSpc>
        <a:spcBef>
          <a:spcPct val="8000"/>
        </a:spcBef>
        <a:spcAft>
          <a:spcPct val="0"/>
        </a:spcAft>
        <a:buSzPct val="100000"/>
        <a:buChar char="•"/>
        <a:defRPr sz="1700">
          <a:solidFill>
            <a:schemeClr val="tx1"/>
          </a:solidFill>
          <a:latin typeface="+mn-lt"/>
        </a:defRPr>
      </a:lvl7pPr>
      <a:lvl8pPr marL="2982913" indent="-320675" algn="l" defTabSz="679450" rtl="0" eaLnBrk="0" fontAlgn="base" hangingPunct="0">
        <a:lnSpc>
          <a:spcPct val="108000"/>
        </a:lnSpc>
        <a:spcBef>
          <a:spcPct val="8000"/>
        </a:spcBef>
        <a:spcAft>
          <a:spcPct val="0"/>
        </a:spcAft>
        <a:buSzPct val="100000"/>
        <a:buChar char="•"/>
        <a:defRPr sz="1700">
          <a:solidFill>
            <a:schemeClr val="tx1"/>
          </a:solidFill>
          <a:latin typeface="+mn-lt"/>
        </a:defRPr>
      </a:lvl8pPr>
      <a:lvl9pPr marL="3440113" indent="-320675" algn="l" defTabSz="679450" rtl="0" eaLnBrk="0" fontAlgn="base" hangingPunct="0">
        <a:lnSpc>
          <a:spcPct val="108000"/>
        </a:lnSpc>
        <a:spcBef>
          <a:spcPct val="8000"/>
        </a:spcBef>
        <a:spcAft>
          <a:spcPct val="0"/>
        </a:spcAft>
        <a:buSzPct val="100000"/>
        <a:buChar char="•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5943600"/>
            <a:ext cx="1795463" cy="272071"/>
          </a:xfrm>
        </p:spPr>
        <p:txBody>
          <a:bodyPr anchor="t"/>
          <a:lstStyle/>
          <a:p>
            <a:pPr algn="ctr"/>
            <a:r>
              <a:rPr lang="en-US" sz="1200" dirty="0" smtClean="0">
                <a:latin typeface="Calibri" pitchFamily="34" charset="0"/>
              </a:rPr>
              <a:t>NOVEMBER 2015</a:t>
            </a:r>
            <a:endParaRPr lang="en-GB" sz="1200" dirty="0" smtClean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3657600"/>
            <a:ext cx="7162800" cy="1371600"/>
          </a:xfrm>
          <a:prstGeom prst="rect">
            <a:avLst/>
          </a:prstGeom>
          <a:noFill/>
          <a:ln w="2857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4456" y="3572921"/>
            <a:ext cx="48227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</a:rPr>
              <a:t>Mustapha </a:t>
            </a:r>
            <a:r>
              <a:rPr lang="en-US" sz="2400" b="1" dirty="0" err="1" smtClean="0">
                <a:latin typeface="Calibri" pitchFamily="34" charset="0"/>
              </a:rPr>
              <a:t>Abiodun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err="1" smtClean="0">
                <a:latin typeface="Calibri" pitchFamily="34" charset="0"/>
              </a:rPr>
              <a:t>Akinkunmi</a:t>
            </a:r>
            <a:r>
              <a:rPr lang="en-US" sz="2400" b="1" dirty="0" smtClean="0">
                <a:latin typeface="Calibri" pitchFamily="34" charset="0"/>
              </a:rPr>
              <a:t>, PhD.</a:t>
            </a:r>
          </a:p>
          <a:p>
            <a:pPr algn="ctr"/>
            <a:r>
              <a:rPr lang="en-US" sz="2400" b="1" dirty="0" smtClean="0">
                <a:latin typeface="Calibri" pitchFamily="34" charset="0"/>
              </a:rPr>
              <a:t>Hon. Commissioner of Finance</a:t>
            </a:r>
          </a:p>
          <a:p>
            <a:pPr algn="ctr"/>
            <a:r>
              <a:rPr lang="en-US" sz="2400" b="1" dirty="0" smtClean="0">
                <a:latin typeface="Calibri" pitchFamily="34" charset="0"/>
              </a:rPr>
              <a:t>Lagos State</a:t>
            </a:r>
          </a:p>
          <a:p>
            <a:pPr algn="ctr"/>
            <a:endParaRPr lang="en-US" b="1" dirty="0" smtClean="0">
              <a:latin typeface="Calibri" pitchFamily="34" charset="0"/>
            </a:endParaRPr>
          </a:p>
          <a:p>
            <a:pPr algn="ctr"/>
            <a:r>
              <a:rPr lang="en-US" dirty="0" smtClean="0">
                <a:latin typeface="Calibri" pitchFamily="34" charset="0"/>
              </a:rPr>
              <a:t>INTERNAL REVENUE GENERATION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This foundation has been built upon in the last four years in the following ways</a:t>
            </a:r>
            <a:endParaRPr lang="en-US" sz="2200" dirty="0"/>
          </a:p>
        </p:txBody>
      </p:sp>
      <p:sp>
        <p:nvSpPr>
          <p:cNvPr id="4" name="Pentagon 3"/>
          <p:cNvSpPr/>
          <p:nvPr/>
        </p:nvSpPr>
        <p:spPr bwMode="auto">
          <a:xfrm>
            <a:off x="914400" y="1447800"/>
            <a:ext cx="1828800" cy="685800"/>
          </a:xfrm>
          <a:prstGeom prst="homePlate">
            <a:avLst/>
          </a:prstGeom>
          <a:solidFill>
            <a:srgbClr val="3270C0"/>
          </a:solidFill>
          <a:ln w="28575" cap="rnd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lvl="1">
              <a:spcBef>
                <a:spcPts val="2000"/>
              </a:spcBef>
            </a:pPr>
            <a:r>
              <a:rPr lang="en-GB" sz="1300" b="1" dirty="0" smtClean="0">
                <a:solidFill>
                  <a:schemeClr val="bg1"/>
                </a:solidFill>
                <a:latin typeface="Calibri" pitchFamily="34" charset="0"/>
              </a:rPr>
              <a:t>Tax administration reform</a:t>
            </a:r>
          </a:p>
        </p:txBody>
      </p:sp>
      <p:sp>
        <p:nvSpPr>
          <p:cNvPr id="6" name="Rectangle 5"/>
          <p:cNvSpPr/>
          <p:nvPr/>
        </p:nvSpPr>
        <p:spPr>
          <a:xfrm>
            <a:off x="2590800" y="1388531"/>
            <a:ext cx="57150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5938" lvl="2" indent="-287338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—"/>
            </a:pPr>
            <a:r>
              <a:rPr lang="en-US" sz="1500" dirty="0" smtClean="0">
                <a:latin typeface="Calibri" pitchFamily="34" charset="0"/>
              </a:rPr>
              <a:t>Self assessment filing system for individuals</a:t>
            </a:r>
          </a:p>
          <a:p>
            <a:pPr marL="515938" lvl="2" indent="-287338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—"/>
            </a:pPr>
            <a:r>
              <a:rPr lang="en-US" sz="1500" dirty="0" smtClean="0">
                <a:latin typeface="Calibri" pitchFamily="34" charset="0"/>
              </a:rPr>
              <a:t>Increased payment of tax audit liabilities through accelerated  conclusion of tax audits of previous years (over 6,000 in 2011 );</a:t>
            </a:r>
          </a:p>
          <a:p>
            <a:pPr marL="515938" lvl="2" indent="-287338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—"/>
            </a:pPr>
            <a:r>
              <a:rPr lang="en-US" sz="1500" dirty="0" smtClean="0">
                <a:latin typeface="Calibri" pitchFamily="34" charset="0"/>
              </a:rPr>
              <a:t>Strengthened tax enforcement via distraint of defaulters, prosecutions, etc.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914400" y="3124200"/>
            <a:ext cx="7315200" cy="0"/>
          </a:xfrm>
          <a:prstGeom prst="line">
            <a:avLst/>
          </a:prstGeom>
          <a:solidFill>
            <a:schemeClr val="folHlink">
              <a:alpha val="50000"/>
            </a:schemeClr>
          </a:solidFill>
          <a:ln w="28575" cap="rnd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Pentagon 8"/>
          <p:cNvSpPr/>
          <p:nvPr/>
        </p:nvSpPr>
        <p:spPr bwMode="auto">
          <a:xfrm>
            <a:off x="914400" y="3454398"/>
            <a:ext cx="1828800" cy="685800"/>
          </a:xfrm>
          <a:prstGeom prst="homePlate">
            <a:avLst/>
          </a:prstGeom>
          <a:solidFill>
            <a:srgbClr val="3270C0"/>
          </a:solidFill>
          <a:ln w="28575" cap="rnd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lvl="1">
              <a:spcBef>
                <a:spcPts val="2000"/>
              </a:spcBef>
            </a:pPr>
            <a:r>
              <a:rPr lang="en-GB" sz="1300" b="1" dirty="0" smtClean="0">
                <a:solidFill>
                  <a:schemeClr val="bg1"/>
                </a:solidFill>
                <a:latin typeface="Calibri" pitchFamily="34" charset="0"/>
              </a:rPr>
              <a:t>Tax policy reform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90800" y="3657600"/>
            <a:ext cx="5715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5938" lvl="2" indent="-287338">
              <a:spcBef>
                <a:spcPts val="300"/>
              </a:spcBef>
              <a:spcAft>
                <a:spcPts val="300"/>
              </a:spcAft>
              <a:buFont typeface="Calibri" pitchFamily="34" charset="0"/>
              <a:buChar char="—"/>
            </a:pPr>
            <a:r>
              <a:rPr lang="en-GB" sz="1500" dirty="0" smtClean="0">
                <a:latin typeface="Calibri" pitchFamily="34" charset="0"/>
              </a:rPr>
              <a:t>Introduction of Hotel Occupancy and Restaurant Consumption (HORC) Tax Law 2009</a:t>
            </a: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Results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4419600"/>
            <a:ext cx="7162800" cy="228600"/>
          </a:xfrm>
          <a:prstGeom prst="rect">
            <a:avLst/>
          </a:prstGeom>
          <a:solidFill>
            <a:srgbClr val="0070C0"/>
          </a:solidFill>
          <a:ln w="2857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rPr>
              <a:t>Notes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90600" y="4648200"/>
            <a:ext cx="7162800" cy="1371600"/>
          </a:xfrm>
          <a:prstGeom prst="rect">
            <a:avLst/>
          </a:prstGeom>
          <a:noFill/>
          <a:ln w="12700" cap="rnd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IGR Impact – IGR collected by LIRS has grown at a compound annual growth rate of </a:t>
            </a:r>
            <a:r>
              <a:rPr lang="en-US" sz="1300" b="1" dirty="0" smtClean="0">
                <a:latin typeface="Calibri" pitchFamily="34" charset="0"/>
              </a:rPr>
              <a:t>10% </a:t>
            </a:r>
            <a:r>
              <a:rPr lang="en-US" sz="1300" dirty="0" smtClean="0">
                <a:latin typeface="Calibri" pitchFamily="34" charset="0"/>
              </a:rPr>
              <a:t>between 2008-2014</a:t>
            </a:r>
          </a:p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Number of Taxpayers has grown at a compound annual growth rate of </a:t>
            </a:r>
            <a:r>
              <a:rPr lang="en-US" sz="1300" b="1" dirty="0" smtClean="0">
                <a:latin typeface="Calibri" pitchFamily="34" charset="0"/>
              </a:rPr>
              <a:t>20% </a:t>
            </a:r>
            <a:r>
              <a:rPr lang="en-US" sz="1300" dirty="0" smtClean="0">
                <a:latin typeface="Calibri" pitchFamily="34" charset="0"/>
              </a:rPr>
              <a:t>between 2008-2014</a:t>
            </a:r>
          </a:p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Reduced dependency on federal transfers as the share of IGR in total revenue increased from </a:t>
            </a:r>
            <a:r>
              <a:rPr lang="en-US" sz="1300" b="1" dirty="0" smtClean="0">
                <a:latin typeface="Calibri" pitchFamily="34" charset="0"/>
              </a:rPr>
              <a:t>50% </a:t>
            </a:r>
            <a:r>
              <a:rPr lang="en-US" sz="1300" dirty="0" smtClean="0">
                <a:latin typeface="Calibri" pitchFamily="34" charset="0"/>
              </a:rPr>
              <a:t>in 2005 to </a:t>
            </a:r>
            <a:r>
              <a:rPr lang="en-US" sz="1300" b="1" dirty="0" smtClean="0">
                <a:latin typeface="Calibri" pitchFamily="34" charset="0"/>
              </a:rPr>
              <a:t>66% </a:t>
            </a:r>
            <a:r>
              <a:rPr lang="en-US" sz="1300" dirty="0" smtClean="0">
                <a:latin typeface="Calibri" pitchFamily="34" charset="0"/>
              </a:rPr>
              <a:t>in 2014</a:t>
            </a:r>
          </a:p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Capital spending doubled from </a:t>
            </a:r>
            <a:r>
              <a:rPr lang="en-US" sz="1300" b="1" dirty="0" smtClean="0">
                <a:latin typeface="Calibri" pitchFamily="34" charset="0"/>
              </a:rPr>
              <a:t>24% </a:t>
            </a:r>
            <a:r>
              <a:rPr lang="en-US" sz="1300" dirty="0" smtClean="0">
                <a:latin typeface="Calibri" pitchFamily="34" charset="0"/>
              </a:rPr>
              <a:t>of total expenditure in 2003 to </a:t>
            </a:r>
            <a:r>
              <a:rPr lang="en-US" sz="1300" b="1" dirty="0" smtClean="0">
                <a:latin typeface="Calibri" pitchFamily="34" charset="0"/>
              </a:rPr>
              <a:t>44% </a:t>
            </a:r>
            <a:r>
              <a:rPr lang="en-US" sz="1300" dirty="0" smtClean="0">
                <a:latin typeface="Calibri" pitchFamily="34" charset="0"/>
              </a:rPr>
              <a:t>of total expenditure in 2014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990600" y="1447800"/>
          <a:ext cx="7162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08" y="574675"/>
            <a:ext cx="7288213" cy="568325"/>
          </a:xfrm>
        </p:spPr>
        <p:txBody>
          <a:bodyPr/>
          <a:lstStyle/>
          <a:p>
            <a:r>
              <a:rPr lang="en-US" sz="2200" dirty="0" smtClean="0"/>
              <a:t>The State is maintaining momentum through initiating further initiatives</a:t>
            </a:r>
            <a:endParaRPr lang="en-US" sz="1800" dirty="0"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523507"/>
              </p:ext>
            </p:extLst>
          </p:nvPr>
        </p:nvGraphicFramePr>
        <p:xfrm>
          <a:off x="914401" y="1447800"/>
          <a:ext cx="7391400" cy="4485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890"/>
                <a:gridCol w="3097509"/>
                <a:gridCol w="3810001"/>
              </a:tblGrid>
              <a:tr h="457200">
                <a:tc gridSpan="2">
                  <a:txBody>
                    <a:bodyPr/>
                    <a:lstStyle/>
                    <a:p>
                      <a:pPr algn="just"/>
                      <a:r>
                        <a:rPr lang="en-GB" sz="1300" baseline="0" dirty="0" smtClean="0"/>
                        <a:t>INITATIVE</a:t>
                      </a:r>
                    </a:p>
                  </a:txBody>
                  <a:tcPr marL="91461" marR="91461" marT="45705" marB="4570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700" dirty="0"/>
                    </a:p>
                  </a:txBody>
                  <a:tcPr>
                    <a:solidFill>
                      <a:srgbClr val="AD002B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300" dirty="0" smtClean="0"/>
                        <a:t>DETAIL</a:t>
                      </a:r>
                      <a:endParaRPr lang="en-GB" sz="1300" dirty="0"/>
                    </a:p>
                  </a:txBody>
                  <a:tcPr marL="91461" marR="91461" marT="45705" marB="4570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804243">
                <a:tc>
                  <a:txBody>
                    <a:bodyPr/>
                    <a:lstStyle/>
                    <a:p>
                      <a:pPr algn="just"/>
                      <a:endParaRPr lang="en-GB" sz="13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5" marB="45705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GB" sz="13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en-GB" sz="1300" b="1" dirty="0" smtClean="0">
                          <a:solidFill>
                            <a:schemeClr val="tx1"/>
                          </a:solidFill>
                        </a:rPr>
                        <a:t>AUTOMATION</a:t>
                      </a:r>
                    </a:p>
                    <a:p>
                      <a:pPr algn="just"/>
                      <a:endParaRPr lang="en-GB" sz="1300" b="1" dirty="0" smtClean="0">
                        <a:solidFill>
                          <a:srgbClr val="931638"/>
                        </a:solidFill>
                      </a:endParaRPr>
                    </a:p>
                  </a:txBody>
                  <a:tcPr marL="91461" marR="91461" marT="45705" marB="4570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just">
                        <a:buClrTx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Further automation of processes to block leakages</a:t>
                      </a:r>
                    </a:p>
                    <a:p>
                      <a:pPr marL="171450" lvl="0" indent="-171450" algn="just">
                        <a:buClrTx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Capture the informal sector</a:t>
                      </a:r>
                    </a:p>
                    <a:p>
                      <a:pPr marL="171450" lvl="0" indent="-171450" algn="just">
                        <a:buClrTx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Expansion of online channels to increase ease of payment</a:t>
                      </a:r>
                    </a:p>
                    <a:p>
                      <a:pPr marL="171450" lvl="0" indent="-171450" algn="just">
                        <a:buClrTx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Enterprise data solutions to facilitate predictive analysis and communication between agencies</a:t>
                      </a:r>
                      <a:endParaRPr lang="en-US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1" marR="91461" marT="45705" marB="45705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40450">
                <a:tc>
                  <a:txBody>
                    <a:bodyPr/>
                    <a:lstStyle/>
                    <a:p>
                      <a:pPr algn="just"/>
                      <a:endParaRPr lang="en-US" sz="1300" dirty="0"/>
                    </a:p>
                  </a:txBody>
                  <a:tcPr marL="91461" marR="91461" marT="45705" marB="4570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GB" sz="13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just" defTabSz="914400" rtl="0" eaLnBrk="1" latinLnBrk="0" hangingPunct="1"/>
                      <a:r>
                        <a:rPr lang="en-GB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HARMONIZATION OF TAXES</a:t>
                      </a:r>
                    </a:p>
                    <a:p>
                      <a:pPr marL="0" algn="just" defTabSz="914400" rtl="0" eaLnBrk="1" latinLnBrk="0" hangingPunct="1"/>
                      <a:endParaRPr lang="en-GB" sz="1300" b="1" kern="1200" dirty="0" smtClean="0">
                        <a:solidFill>
                          <a:srgbClr val="931638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1" marR="91461" marT="45705" marB="457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just" defTabSz="914400" rtl="0" eaLnBrk="1" latinLnBrk="0" hangingPunct="1">
                        <a:buClrTx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Multiplicity of taxes is a major factor in the public’s reluctance to comply with tax regulation</a:t>
                      </a:r>
                    </a:p>
                  </a:txBody>
                  <a:tcPr marL="91461" marR="91461" marT="45705" marB="457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6327">
                <a:tc>
                  <a:txBody>
                    <a:bodyPr/>
                    <a:lstStyle/>
                    <a:p>
                      <a:pPr algn="just"/>
                      <a:endParaRPr lang="en-US" sz="1300"/>
                    </a:p>
                  </a:txBody>
                  <a:tcPr marL="91461" marR="91461" marT="45705" marB="4570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en-GB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CAPACITY BUILDING</a:t>
                      </a:r>
                    </a:p>
                  </a:txBody>
                  <a:tcPr marL="91461" marR="91461" marT="45705" marB="457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 algn="just" defTabSz="914400" rtl="0" eaLnBrk="1" latinLnBrk="0" hangingPunct="1">
                        <a:buClrTx/>
                        <a:buFont typeface="Wingdings" panose="05000000000000000000" pitchFamily="2" charset="2"/>
                        <a:buChar char="§"/>
                      </a:pPr>
                      <a:r>
                        <a:rPr lang="en-US" sz="13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Training of tax administration officers and increased presence, particularly within the less formal sectors</a:t>
                      </a:r>
                    </a:p>
                  </a:txBody>
                  <a:tcPr marL="91461" marR="91461" marT="45705" marB="457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1582">
                <a:tc>
                  <a:txBody>
                    <a:bodyPr/>
                    <a:lstStyle/>
                    <a:p>
                      <a:pPr algn="just"/>
                      <a:endParaRPr lang="en-US" sz="1300" dirty="0"/>
                    </a:p>
                  </a:txBody>
                  <a:tcPr marL="91461" marR="91461" marT="45705" marB="4570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1" marR="91461" marT="45705" marB="457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61" marR="91461" marT="45705" marB="457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956735" y="2311395"/>
            <a:ext cx="457200" cy="457200"/>
          </a:xfrm>
          <a:prstGeom prst="ellipse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 w="28575" cap="rnd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1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956735" y="3361264"/>
            <a:ext cx="457200" cy="457200"/>
          </a:xfrm>
          <a:prstGeom prst="ellipse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 w="28575" cap="rnd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b="1" dirty="0" smtClean="0">
                <a:solidFill>
                  <a:schemeClr val="bg1"/>
                </a:solidFill>
                <a:latin typeface="Trebuchet MS" pitchFamily="34" charset="0"/>
              </a:rPr>
              <a:t>2</a:t>
            </a:r>
            <a:endParaRPr kumimoji="0" lang="en-US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956735" y="4275664"/>
            <a:ext cx="457200" cy="457200"/>
          </a:xfrm>
          <a:prstGeom prst="ellipse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 w="28575" cap="rnd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500" b="1" dirty="0">
                <a:solidFill>
                  <a:schemeClr val="bg1"/>
                </a:solidFill>
                <a:latin typeface="Trebuchet MS" pitchFamily="34" charset="0"/>
              </a:rPr>
              <a:t>3</a:t>
            </a:r>
            <a:endParaRPr kumimoji="0" lang="en-US" sz="15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issues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914400" y="1371600"/>
            <a:ext cx="7162800" cy="3375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>
              <a:spcBef>
                <a:spcPts val="2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Efforts to increase IGR is seen by the private sector as excessive taxation and thus adversely impacts the business climate in Lagos state</a:t>
            </a:r>
          </a:p>
          <a:p>
            <a:pPr marL="515938" lvl="2" indent="-287338">
              <a:buFont typeface="Calibri" pitchFamily="34" charset="0"/>
              <a:buChar char="—"/>
            </a:pPr>
            <a:endParaRPr lang="en-US" b="1" i="1" dirty="0" smtClean="0">
              <a:latin typeface="Calibri" pitchFamily="34" charset="0"/>
            </a:endParaRPr>
          </a:p>
          <a:p>
            <a:pPr marL="515938" lvl="2" indent="-287338">
              <a:buFont typeface="Calibri" pitchFamily="34" charset="0"/>
              <a:buChar char="—"/>
            </a:pPr>
            <a:r>
              <a:rPr lang="en-US" b="1" i="1" dirty="0" smtClean="0">
                <a:latin typeface="Calibri" pitchFamily="34" charset="0"/>
              </a:rPr>
              <a:t>“Lagos state is simply enforcing Federal tax laws”</a:t>
            </a:r>
            <a:endParaRPr lang="en-US" dirty="0" smtClean="0">
              <a:latin typeface="Calibri" pitchFamily="34" charset="0"/>
            </a:endParaRPr>
          </a:p>
          <a:p>
            <a:pPr marL="228600" lvl="1" indent="-228600">
              <a:spcBef>
                <a:spcPts val="2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The role of federal government in tax policy formulation undermines IGR collection </a:t>
            </a:r>
          </a:p>
          <a:p>
            <a:pPr marL="515938" lvl="2" indent="-287338">
              <a:buFont typeface="Calibri" pitchFamily="34" charset="0"/>
              <a:buChar char="—"/>
            </a:pPr>
            <a:r>
              <a:rPr lang="en-US" dirty="0" smtClean="0">
                <a:latin typeface="Calibri" pitchFamily="34" charset="0"/>
              </a:rPr>
              <a:t>Personal Income Tax Act 2011 </a:t>
            </a:r>
          </a:p>
          <a:p>
            <a:pPr marL="228600" lvl="1" indent="-228600">
              <a:spcBef>
                <a:spcPts val="2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There is a dire need for a comprehensive tax administration reform strategy 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14400" y="1371600"/>
            <a:ext cx="7315200" cy="3124200"/>
          </a:xfrm>
          <a:prstGeom prst="rect">
            <a:avLst/>
          </a:prstGeom>
          <a:noFill/>
          <a:ln w="28575" cap="rnd" cmpd="sng" algn="ctr">
            <a:solidFill>
              <a:srgbClr val="32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success factors</a:t>
            </a:r>
            <a:endParaRPr lang="en-US" dirty="0"/>
          </a:p>
        </p:txBody>
      </p:sp>
      <p:sp>
        <p:nvSpPr>
          <p:cNvPr id="6" name="Teardrop 5"/>
          <p:cNvSpPr/>
          <p:nvPr/>
        </p:nvSpPr>
        <p:spPr bwMode="auto">
          <a:xfrm>
            <a:off x="914400" y="2556926"/>
            <a:ext cx="609600" cy="601142"/>
          </a:xfrm>
          <a:prstGeom prst="teardrop">
            <a:avLst/>
          </a:prstGeom>
          <a:solidFill>
            <a:srgbClr val="3270C0"/>
          </a:solidFill>
          <a:ln w="38100" algn="ctr">
            <a:solidFill>
              <a:srgbClr val="3270C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i="1" dirty="0">
                <a:solidFill>
                  <a:schemeClr val="bg1"/>
                </a:solidFill>
                <a:latin typeface="Trebuchet MS" pitchFamily="34" charset="0"/>
              </a:rPr>
              <a:t>2</a:t>
            </a:r>
            <a:endParaRPr lang="en-GB" b="1" i="1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7" name="Rectangle 42"/>
          <p:cNvSpPr/>
          <p:nvPr/>
        </p:nvSpPr>
        <p:spPr bwMode="auto">
          <a:xfrm>
            <a:off x="1600200" y="2633126"/>
            <a:ext cx="6553200" cy="911854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 w="38100" algn="ctr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lvl="1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 smtClean="0">
                <a:latin typeface="Trebuchet MS" pitchFamily="34" charset="0"/>
              </a:rPr>
              <a:t>Coordination with other MDAs </a:t>
            </a:r>
            <a:r>
              <a:rPr lang="en-US" i="1" dirty="0" smtClean="0">
                <a:latin typeface="Trebuchet MS" pitchFamily="34" charset="0"/>
              </a:rPr>
              <a:t>across the state is critical to provide additional information to LIRS for audit</a:t>
            </a:r>
          </a:p>
        </p:txBody>
      </p:sp>
      <p:sp>
        <p:nvSpPr>
          <p:cNvPr id="8" name="Teardrop 7"/>
          <p:cNvSpPr/>
          <p:nvPr/>
        </p:nvSpPr>
        <p:spPr bwMode="auto">
          <a:xfrm>
            <a:off x="914400" y="3818458"/>
            <a:ext cx="609600" cy="601142"/>
          </a:xfrm>
          <a:prstGeom prst="teardrop">
            <a:avLst/>
          </a:prstGeom>
          <a:solidFill>
            <a:srgbClr val="3270C0"/>
          </a:solidFill>
          <a:ln w="38100" algn="ctr">
            <a:solidFill>
              <a:srgbClr val="3270C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i="1" dirty="0">
                <a:solidFill>
                  <a:schemeClr val="bg1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9" name="Rectangle 42"/>
          <p:cNvSpPr/>
          <p:nvPr/>
        </p:nvSpPr>
        <p:spPr bwMode="auto">
          <a:xfrm>
            <a:off x="1600200" y="3818458"/>
            <a:ext cx="6553200" cy="911854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 w="38100" algn="ctr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lvl="1" indent="-2286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 smtClean="0">
                <a:latin typeface="Trebuchet MS" pitchFamily="34" charset="0"/>
              </a:rPr>
              <a:t>Regular and constant taxpayers’ education </a:t>
            </a:r>
            <a:r>
              <a:rPr lang="en-US" i="1" dirty="0" smtClean="0">
                <a:latin typeface="Trebuchet MS" pitchFamily="34" charset="0"/>
              </a:rPr>
              <a:t>campaign on tax procedures and exhibition of how taxes are spent by the government</a:t>
            </a:r>
          </a:p>
        </p:txBody>
      </p:sp>
      <p:sp>
        <p:nvSpPr>
          <p:cNvPr id="10" name="Teardrop 9"/>
          <p:cNvSpPr/>
          <p:nvPr/>
        </p:nvSpPr>
        <p:spPr bwMode="auto">
          <a:xfrm>
            <a:off x="914400" y="4961458"/>
            <a:ext cx="609600" cy="601142"/>
          </a:xfrm>
          <a:prstGeom prst="teardrop">
            <a:avLst/>
          </a:prstGeom>
          <a:solidFill>
            <a:srgbClr val="3270C0"/>
          </a:solidFill>
          <a:ln w="38100" algn="ctr">
            <a:solidFill>
              <a:srgbClr val="3270C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i="1" dirty="0">
                <a:solidFill>
                  <a:schemeClr val="bg1"/>
                </a:solidFill>
                <a:latin typeface="Trebuchet MS" pitchFamily="34" charset="0"/>
              </a:rPr>
              <a:t>4</a:t>
            </a:r>
            <a:endParaRPr lang="en-GB" b="1" i="1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1" name="Rectangle 42"/>
          <p:cNvSpPr/>
          <p:nvPr/>
        </p:nvSpPr>
        <p:spPr bwMode="auto">
          <a:xfrm>
            <a:off x="1600200" y="4961458"/>
            <a:ext cx="6553200" cy="911854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 w="38100" algn="ctr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lvl="1" indent="-22860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 smtClean="0">
                <a:latin typeface="Trebuchet MS" pitchFamily="34" charset="0"/>
              </a:rPr>
              <a:t>Staff training and capacity building</a:t>
            </a:r>
            <a:r>
              <a:rPr lang="en-US" i="1" dirty="0" smtClean="0">
                <a:latin typeface="Trebuchet MS" pitchFamily="34" charset="0"/>
              </a:rPr>
              <a:t> to reduce reliance on external consultants</a:t>
            </a:r>
            <a:endParaRPr lang="en-GB" i="1" dirty="0">
              <a:latin typeface="Trebuchet MS" pitchFamily="34" charset="0"/>
            </a:endParaRPr>
          </a:p>
        </p:txBody>
      </p:sp>
      <p:sp>
        <p:nvSpPr>
          <p:cNvPr id="13" name="Rectangle 25"/>
          <p:cNvSpPr/>
          <p:nvPr/>
        </p:nvSpPr>
        <p:spPr bwMode="auto">
          <a:xfrm>
            <a:off x="1600200" y="1456258"/>
            <a:ext cx="6553200" cy="911854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 w="38100" algn="ctr">
            <a:solidFill>
              <a:schemeClr val="bg1">
                <a:lumMod val="50000"/>
              </a:schemeClr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>
            <a:bevelT w="190500" h="38100"/>
          </a:sp3d>
        </p:spPr>
        <p:txBody>
          <a:bodyPr anchor="ctr"/>
          <a:lstStyle/>
          <a:p>
            <a:pPr marL="0" lvl="1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 smtClean="0">
                <a:latin typeface="Trebuchet MS" pitchFamily="34" charset="0"/>
              </a:rPr>
              <a:t>Strong and sustained government commitment </a:t>
            </a:r>
            <a:r>
              <a:rPr lang="en-US" i="1" dirty="0" smtClean="0">
                <a:latin typeface="Trebuchet MS" pitchFamily="34" charset="0"/>
              </a:rPr>
              <a:t>at the highest level</a:t>
            </a:r>
            <a:endParaRPr lang="en-GB" b="1" i="1" dirty="0">
              <a:latin typeface="Trebuchet MS" pitchFamily="34" charset="0"/>
            </a:endParaRPr>
          </a:p>
        </p:txBody>
      </p:sp>
      <p:sp>
        <p:nvSpPr>
          <p:cNvPr id="14" name="Teardrop 13"/>
          <p:cNvSpPr/>
          <p:nvPr/>
        </p:nvSpPr>
        <p:spPr bwMode="auto">
          <a:xfrm>
            <a:off x="914400" y="1456258"/>
            <a:ext cx="609600" cy="601142"/>
          </a:xfrm>
          <a:prstGeom prst="teardrop">
            <a:avLst/>
          </a:prstGeom>
          <a:solidFill>
            <a:srgbClr val="3270C0"/>
          </a:solidFill>
          <a:ln w="38100" algn="ctr">
            <a:solidFill>
              <a:srgbClr val="3270C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i="1" dirty="0">
                <a:solidFill>
                  <a:schemeClr val="bg1"/>
                </a:solidFill>
                <a:latin typeface="Trebuchet MS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5638800"/>
            <a:ext cx="1795463" cy="272071"/>
          </a:xfrm>
        </p:spPr>
        <p:txBody>
          <a:bodyPr anchor="t"/>
          <a:lstStyle/>
          <a:p>
            <a:pPr algn="ctr"/>
            <a:r>
              <a:rPr lang="en-US" sz="1200" dirty="0" smtClean="0">
                <a:latin typeface="Calibri" pitchFamily="34" charset="0"/>
              </a:rPr>
              <a:t>NOVEMBER 2015</a:t>
            </a:r>
            <a:endParaRPr lang="en-GB" sz="1200" dirty="0" smtClean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66800" y="3657600"/>
            <a:ext cx="7162800" cy="1371600"/>
          </a:xfrm>
          <a:prstGeom prst="rect">
            <a:avLst/>
          </a:prstGeom>
          <a:noFill/>
          <a:ln w="2857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49037" y="3886200"/>
            <a:ext cx="1713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Calibri" pitchFamily="34" charset="0"/>
              </a:rPr>
              <a:t>THANK YOU</a:t>
            </a: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288213" cy="568325"/>
          </a:xfrm>
        </p:spPr>
        <p:txBody>
          <a:bodyPr/>
          <a:lstStyle/>
          <a:p>
            <a:pPr algn="just"/>
            <a:r>
              <a:rPr lang="en-US" sz="2200" dirty="0" smtClean="0">
                <a:latin typeface="Calibri" pitchFamily="34" charset="0"/>
              </a:rPr>
              <a:t>Contents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057400" y="2362200"/>
            <a:ext cx="6096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>
            <a:bevelT w="152400" h="133350"/>
            <a:bevelB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</a:rPr>
              <a:t>1.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743200" y="2362200"/>
            <a:ext cx="4343400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>
            <a:bevelT w="152400" h="133350"/>
            <a:bevelB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</a:rPr>
              <a:t>Lagos State Performance Review</a:t>
            </a:r>
            <a:endParaRPr kumimoji="0" lang="en-US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057400" y="2971800"/>
            <a:ext cx="609600" cy="533400"/>
          </a:xfrm>
          <a:prstGeom prst="rect">
            <a:avLst/>
          </a:prstGeom>
          <a:solidFill>
            <a:srgbClr val="0070C0">
              <a:alpha val="50196"/>
            </a:srgbClr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>
            <a:bevelT w="152400" h="133350"/>
            <a:bevelB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</a:rPr>
              <a:t>2.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2743200" y="2971800"/>
            <a:ext cx="4343400" cy="533400"/>
          </a:xfrm>
          <a:prstGeom prst="rect">
            <a:avLst/>
          </a:prstGeom>
          <a:solidFill>
            <a:srgbClr val="0070C0">
              <a:alpha val="50196"/>
            </a:srgbClr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>
            <a:bevelT w="152400" h="133350"/>
            <a:bevelB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</a:rPr>
              <a:t>Overview of Enabling Factors</a:t>
            </a:r>
            <a:endParaRPr kumimoji="0" lang="en-US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057400" y="3581400"/>
            <a:ext cx="609600" cy="533400"/>
          </a:xfrm>
          <a:prstGeom prst="rect">
            <a:avLst/>
          </a:prstGeom>
          <a:solidFill>
            <a:srgbClr val="0070C0">
              <a:alpha val="50196"/>
            </a:srgbClr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>
            <a:bevelT w="152400" h="133350"/>
            <a:bevelB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</a:rPr>
              <a:t>3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</a:rPr>
              <a:t>.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2743200" y="3581400"/>
            <a:ext cx="4343400" cy="533400"/>
          </a:xfrm>
          <a:prstGeom prst="rect">
            <a:avLst/>
          </a:prstGeom>
          <a:solidFill>
            <a:srgbClr val="0070C0">
              <a:alpha val="50196"/>
            </a:srgbClr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>
            <a:bevelT w="152400" h="133350"/>
            <a:bevelB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</a:rPr>
              <a:t>Snapshot of Specific Reforms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057400" y="4191000"/>
            <a:ext cx="609600" cy="533400"/>
          </a:xfrm>
          <a:prstGeom prst="rect">
            <a:avLst/>
          </a:prstGeom>
          <a:solidFill>
            <a:srgbClr val="0070C0">
              <a:alpha val="50196"/>
            </a:srgbClr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>
            <a:bevelT w="152400" h="133350"/>
            <a:bevelB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</a:rPr>
              <a:t>4.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2743200" y="4191000"/>
            <a:ext cx="4343400" cy="533400"/>
          </a:xfrm>
          <a:prstGeom prst="rect">
            <a:avLst/>
          </a:prstGeom>
          <a:solidFill>
            <a:srgbClr val="0070C0">
              <a:alpha val="50196"/>
            </a:srgbClr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dkEdge">
            <a:bevelT w="152400" h="133350"/>
            <a:bevelB/>
          </a:sp3d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</a:rPr>
              <a:t>Key Challenges &amp; Takeaways</a:t>
            </a:r>
            <a:endParaRPr kumimoji="0" lang="en-US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288213" cy="568325"/>
          </a:xfrm>
        </p:spPr>
        <p:txBody>
          <a:bodyPr/>
          <a:lstStyle/>
          <a:p>
            <a:pPr algn="just"/>
            <a:r>
              <a:rPr lang="en-US" sz="2200" dirty="0" smtClean="0">
                <a:latin typeface="Calibri" pitchFamily="34" charset="0"/>
              </a:rPr>
              <a:t>Declining oil prices have had an adverse impact on Nigeria’s economy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914400" y="551850"/>
            <a:ext cx="7288213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just" defTabSz="679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 smtClean="0">
                <a:latin typeface="Calibri" pitchFamily="34" charset="0"/>
                <a:ea typeface="+mj-ea"/>
                <a:cs typeface="+mj-cs"/>
              </a:rPr>
              <a:t>Oil prices have declined 47% over the last 12 months; 58% over the last 24 months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800" y="63246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smtClean="0">
                <a:latin typeface="Calibri" pitchFamily="34" charset="0"/>
              </a:rPr>
              <a:t>Source: OPEC; LASG Accounts</a:t>
            </a:r>
          </a:p>
          <a:p>
            <a:pPr algn="r"/>
            <a:r>
              <a:rPr lang="en-US" sz="1000" i="1" dirty="0" smtClean="0">
                <a:latin typeface="Calibri" pitchFamily="34" charset="0"/>
              </a:rPr>
              <a:t>* AS at 27 October 2015</a:t>
            </a:r>
            <a:endParaRPr lang="en-US" sz="1000" i="1" dirty="0">
              <a:latin typeface="Calibri" pitchFamily="34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838200" y="1600200"/>
          <a:ext cx="73152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 rot="16200000">
            <a:off x="725016" y="3008784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 err="1" smtClean="0">
                <a:latin typeface="Calibri" pitchFamily="34" charset="0"/>
              </a:rPr>
              <a:t>N’m</a:t>
            </a:r>
            <a:endParaRPr lang="en-US" sz="900" b="1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5400000">
            <a:off x="7811616" y="3084984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alibri" pitchFamily="34" charset="0"/>
              </a:rPr>
              <a:t>US$</a:t>
            </a:r>
            <a:endParaRPr lang="en-US" sz="900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14400" y="4876800"/>
            <a:ext cx="7315200" cy="228600"/>
          </a:xfrm>
          <a:prstGeom prst="rect">
            <a:avLst/>
          </a:prstGeom>
          <a:solidFill>
            <a:srgbClr val="0070C0"/>
          </a:solidFill>
          <a:ln w="2857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rPr>
              <a:t>Notes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914400" y="5105400"/>
            <a:ext cx="7315200" cy="554250"/>
          </a:xfrm>
          <a:prstGeom prst="rect">
            <a:avLst/>
          </a:prstGeom>
          <a:noFill/>
          <a:ln w="12700" cap="rnd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Oil price high of $125 in 2012; average price of $105 between May 2012 and May 2014</a:t>
            </a:r>
          </a:p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Current price of $42.4/barrel*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191000" y="3352800"/>
            <a:ext cx="1866900" cy="533400"/>
          </a:xfrm>
          <a:prstGeom prst="rect">
            <a:avLst/>
          </a:prstGeom>
          <a:solidFill>
            <a:srgbClr val="0070C0">
              <a:alpha val="50000"/>
            </a:srgbClr>
          </a:solidFill>
          <a:ln w="2857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May 2014</a:t>
            </a:r>
            <a:r>
              <a:rPr lang="en-US" sz="1000" dirty="0" smtClean="0">
                <a:solidFill>
                  <a:schemeClr val="bg1"/>
                </a:solidFill>
                <a:latin typeface="Trebuchet MS" pitchFamily="34" charset="0"/>
              </a:rPr>
              <a:t> – oil prices begin to slump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019800" y="1981200"/>
            <a:ext cx="1181100" cy="533400"/>
          </a:xfrm>
          <a:prstGeom prst="rect">
            <a:avLst/>
          </a:prstGeom>
          <a:solidFill>
            <a:srgbClr val="0070C0">
              <a:alpha val="50000"/>
            </a:srgbClr>
          </a:solidFill>
          <a:ln w="2857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Feb 2015 – CBN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 devalues Naira: N198/dollar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553200" y="3657600"/>
            <a:ext cx="1181100" cy="457200"/>
          </a:xfrm>
          <a:prstGeom prst="rect">
            <a:avLst/>
          </a:prstGeom>
          <a:solidFill>
            <a:srgbClr val="0070C0">
              <a:alpha val="50000"/>
            </a:srgbClr>
          </a:solidFill>
          <a:ln w="2857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May 2015 – presidential inauguration</a:t>
            </a: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LASG revenue streams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276600" y="1295401"/>
            <a:ext cx="2376264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500" b="1" dirty="0" smtClean="0">
                <a:solidFill>
                  <a:schemeClr val="bg1"/>
                </a:solidFill>
                <a:latin typeface="Trebuchet MS" pitchFamily="34" charset="0"/>
              </a:rPr>
              <a:t>LASG Revenue Streams</a:t>
            </a:r>
            <a:endParaRPr lang="en-US" sz="15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35010" y="1997527"/>
            <a:ext cx="1143000" cy="72095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chemeClr val="bg1"/>
                </a:solidFill>
                <a:latin typeface="Trebuchet MS" pitchFamily="34" charset="0"/>
              </a:rPr>
              <a:t>Federal Transfers</a:t>
            </a:r>
            <a:endParaRPr lang="en-US" sz="1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112294" y="1981200"/>
            <a:ext cx="1143000" cy="72095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chemeClr val="bg1"/>
                </a:solidFill>
                <a:latin typeface="Trebuchet MS" pitchFamily="34" charset="0"/>
              </a:rPr>
              <a:t>Internally Generated Revenue</a:t>
            </a:r>
            <a:endParaRPr lang="en-US" sz="1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389590" y="1984153"/>
            <a:ext cx="1143000" cy="72095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chemeClr val="bg1"/>
                </a:solidFill>
                <a:latin typeface="Trebuchet MS" pitchFamily="34" charset="0"/>
              </a:rPr>
              <a:t>Dedicated Revenue</a:t>
            </a:r>
            <a:endParaRPr lang="en-US" sz="1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7183946" y="2008191"/>
            <a:ext cx="1143000" cy="72095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chemeClr val="bg1"/>
                </a:solidFill>
                <a:latin typeface="Trebuchet MS" pitchFamily="34" charset="0"/>
              </a:rPr>
              <a:t>Capital Receipts </a:t>
            </a:r>
            <a:endParaRPr lang="en-US" sz="1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835010" y="2776739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Statutory Allocation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183946" y="2776739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Debt Capital Markets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139018" y="2776739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LIRS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183946" y="3354491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Grants &amp; Concessions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2139018" y="3354491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Land Use Charge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57782" y="3354491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VAT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382351" y="2776739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MDAs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648200" y="1981200"/>
            <a:ext cx="1143000" cy="72095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chemeClr val="bg1"/>
                </a:solidFill>
                <a:latin typeface="Trebuchet MS" pitchFamily="34" charset="0"/>
              </a:rPr>
              <a:t>SBEs</a:t>
            </a:r>
            <a:endParaRPr lang="en-US" sz="1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904190" y="1984153"/>
            <a:ext cx="1143000" cy="72095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solidFill>
                  <a:schemeClr val="bg1"/>
                </a:solidFill>
                <a:latin typeface="Trebuchet MS" pitchFamily="34" charset="0"/>
              </a:rPr>
              <a:t>Capital Markets</a:t>
            </a:r>
            <a:endParaRPr lang="en-US" sz="1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645660" y="2776739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err="1" smtClean="0">
                <a:solidFill>
                  <a:schemeClr val="tx1"/>
                </a:solidFill>
                <a:latin typeface="Trebuchet MS" pitchFamily="34" charset="0"/>
              </a:rPr>
              <a:t>Ibile</a:t>
            </a: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 Holdings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(Asset &amp; Stock transfers)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645660" y="3354491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LBIC Mortgage Bank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645660" y="3897617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Lagos State Microfinance Institution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896816" y="2776739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err="1" smtClean="0">
                <a:solidFill>
                  <a:schemeClr val="tx1"/>
                </a:solidFill>
                <a:latin typeface="Trebuchet MS" pitchFamily="34" charset="0"/>
              </a:rPr>
              <a:t>Lekki</a:t>
            </a: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 Concession Company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911564" y="3354491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err="1" smtClean="0">
                <a:solidFill>
                  <a:schemeClr val="tx1"/>
                </a:solidFill>
                <a:latin typeface="Trebuchet MS" pitchFamily="34" charset="0"/>
              </a:rPr>
              <a:t>Lekki</a:t>
            </a: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 Tolling Company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7199590" y="3897617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Internal Borrowing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7199590" y="4456415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External Borrowing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659589" y="4456415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LAGBUS Asset Management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144989" y="3897617"/>
            <a:ext cx="1143000" cy="4728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00" dirty="0" smtClean="0">
                <a:solidFill>
                  <a:schemeClr val="tx1"/>
                </a:solidFill>
                <a:latin typeface="Trebuchet MS" pitchFamily="34" charset="0"/>
              </a:rPr>
              <a:t>Local Government Tax &amp; Revenue</a:t>
            </a:r>
            <a:endParaRPr lang="en-GB" sz="1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914400" y="5452535"/>
            <a:ext cx="4953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45720" rIns="45720" rtlCol="0">
            <a:no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1200" dirty="0" smtClean="0"/>
              <a:t> Much of the State’s capital expenditure is funded through </a:t>
            </a:r>
            <a:r>
              <a:rPr lang="en-US" sz="1200" b="1" dirty="0" smtClean="0"/>
              <a:t>borrowing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200" dirty="0" smtClean="0"/>
              <a:t> However, the State’s capacity to borrow is calculated based on its </a:t>
            </a:r>
            <a:r>
              <a:rPr lang="en-US" sz="1200" b="1" dirty="0" smtClean="0"/>
              <a:t>recurring receipts</a:t>
            </a:r>
            <a:endParaRPr lang="en-US" sz="1200" b="1" dirty="0"/>
          </a:p>
        </p:txBody>
      </p:sp>
      <p:sp>
        <p:nvSpPr>
          <p:cNvPr id="48" name="Rectangle 47"/>
          <p:cNvSpPr/>
          <p:nvPr/>
        </p:nvSpPr>
        <p:spPr bwMode="auto">
          <a:xfrm>
            <a:off x="914400" y="5147735"/>
            <a:ext cx="4953000" cy="250991"/>
          </a:xfrm>
          <a:prstGeom prst="rect">
            <a:avLst/>
          </a:prstGeom>
          <a:solidFill>
            <a:srgbClr val="002060"/>
          </a:solidFill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RECURRING RECEIPTS</a:t>
            </a: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Despite progress made as regards taxation, Lagos is still not fulfilling its potential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914400" y="1295397"/>
            <a:ext cx="7315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863" indent="-169863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200" dirty="0" smtClean="0">
                <a:latin typeface="Calibri" pitchFamily="34" charset="0"/>
              </a:rPr>
              <a:t>Lagos is Africa’s 4</a:t>
            </a:r>
            <a:r>
              <a:rPr lang="en-US" sz="1200" baseline="30000" dirty="0" smtClean="0">
                <a:latin typeface="Calibri" pitchFamily="34" charset="0"/>
              </a:rPr>
              <a:t>th</a:t>
            </a:r>
            <a:r>
              <a:rPr lang="en-US" sz="1200" dirty="0" smtClean="0">
                <a:latin typeface="Calibri" pitchFamily="34" charset="0"/>
              </a:rPr>
              <a:t> largest economy</a:t>
            </a:r>
          </a:p>
          <a:p>
            <a:pPr marL="169863" indent="-169863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200" dirty="0" smtClean="0">
                <a:latin typeface="Calibri" pitchFamily="34" charset="0"/>
              </a:rPr>
              <a:t>In 2014, Lagos recorded a GDP of c.N21.6 trillion ($131 billion), dominated by the manufacturing</a:t>
            </a:r>
            <a:r>
              <a:rPr lang="en-US" sz="1200" dirty="0">
                <a:latin typeface="Calibri" pitchFamily="34" charset="0"/>
              </a:rPr>
              <a:t>;</a:t>
            </a:r>
            <a:r>
              <a:rPr lang="en-US" sz="1200" dirty="0" smtClean="0">
                <a:latin typeface="Calibri" pitchFamily="34" charset="0"/>
              </a:rPr>
              <a:t> transport and </a:t>
            </a:r>
            <a:r>
              <a:rPr lang="en-US" sz="1200" dirty="0" err="1" smtClean="0">
                <a:latin typeface="Calibri" pitchFamily="34" charset="0"/>
              </a:rPr>
              <a:t>services,;and</a:t>
            </a:r>
            <a:r>
              <a:rPr lang="en-US" sz="1200" dirty="0" smtClean="0">
                <a:latin typeface="Calibri" pitchFamily="34" charset="0"/>
              </a:rPr>
              <a:t> construction sectors</a:t>
            </a:r>
          </a:p>
          <a:p>
            <a:pPr marL="169863" indent="-169863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200" dirty="0" smtClean="0">
                <a:latin typeface="Calibri" pitchFamily="34" charset="0"/>
              </a:rPr>
              <a:t>Low revenue to GDP ratios reflect that the State is not capturing the value of an expanding economy</a:t>
            </a:r>
          </a:p>
          <a:p>
            <a:pPr marL="169863" indent="-169863" algn="just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endParaRPr lang="en-US" sz="1200" dirty="0" smtClean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914400" y="4842926"/>
            <a:ext cx="7315200" cy="228600"/>
          </a:xfrm>
          <a:prstGeom prst="rect">
            <a:avLst/>
          </a:prstGeom>
          <a:solidFill>
            <a:srgbClr val="0070C0"/>
          </a:solidFill>
          <a:ln w="2857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300" dirty="0" smtClean="0">
                <a:solidFill>
                  <a:schemeClr val="bg1"/>
                </a:solidFill>
                <a:latin typeface="Calibri" pitchFamily="34" charset="0"/>
              </a:rPr>
              <a:t>Notes</a:t>
            </a: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14400" y="5071526"/>
            <a:ext cx="7315200" cy="762000"/>
          </a:xfrm>
          <a:prstGeom prst="rect">
            <a:avLst/>
          </a:prstGeom>
          <a:noFill/>
          <a:ln w="12700" cap="rnd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Although increasing in absolute terms, total revenue as a percentage of GDP is declining</a:t>
            </a:r>
          </a:p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In 2013 tax revenue contributions were less than </a:t>
            </a:r>
            <a:r>
              <a:rPr lang="en-US" sz="1300" b="1" dirty="0" smtClean="0">
                <a:latin typeface="Calibri" pitchFamily="34" charset="0"/>
              </a:rPr>
              <a:t>3% of the State’s GDP </a:t>
            </a:r>
            <a:r>
              <a:rPr lang="en-US" sz="1300" dirty="0" smtClean="0">
                <a:latin typeface="Calibri" pitchFamily="34" charset="0"/>
              </a:rPr>
              <a:t>as compared to </a:t>
            </a:r>
            <a:r>
              <a:rPr lang="en-US" sz="1300" b="1" dirty="0" smtClean="0">
                <a:latin typeface="Calibri" pitchFamily="34" charset="0"/>
              </a:rPr>
              <a:t>c.8% </a:t>
            </a:r>
            <a:r>
              <a:rPr lang="en-US" sz="1300" dirty="0" smtClean="0">
                <a:latin typeface="Calibri" pitchFamily="34" charset="0"/>
              </a:rPr>
              <a:t>achieved by the country as a whole</a:t>
            </a:r>
            <a:endParaRPr lang="en-US" sz="1300" b="1" dirty="0" smtClean="0">
              <a:latin typeface="Calibri" pitchFamily="34" charset="0"/>
            </a:endParaRPr>
          </a:p>
        </p:txBody>
      </p:sp>
      <p:graphicFrame>
        <p:nvGraphicFramePr>
          <p:cNvPr id="36" name="Chart 35"/>
          <p:cNvGraphicFramePr/>
          <p:nvPr/>
        </p:nvGraphicFramePr>
        <p:xfrm>
          <a:off x="4648200" y="2455322"/>
          <a:ext cx="35052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6858000" y="2802454"/>
            <a:ext cx="1219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3yr CAGR of 42% </a:t>
            </a:r>
            <a:endParaRPr lang="en-US" sz="1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876800" y="2455322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alibri" pitchFamily="34" charset="0"/>
              </a:rPr>
              <a:t>3yr Revenue to GDP Ratios (2012-2014)</a:t>
            </a:r>
            <a:endParaRPr lang="en-US" sz="1200" b="1" dirty="0">
              <a:latin typeface="Calibri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980449"/>
              </p:ext>
            </p:extLst>
          </p:nvPr>
        </p:nvGraphicFramePr>
        <p:xfrm>
          <a:off x="914401" y="2455322"/>
          <a:ext cx="3581399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Rectangle 12"/>
          <p:cNvSpPr/>
          <p:nvPr/>
        </p:nvSpPr>
        <p:spPr bwMode="auto">
          <a:xfrm>
            <a:off x="914400" y="4199455"/>
            <a:ext cx="2438400" cy="228600"/>
          </a:xfrm>
          <a:prstGeom prst="rect">
            <a:avLst/>
          </a:prstGeom>
          <a:noFill/>
          <a:ln w="12700" cap="rnd" cmpd="sng" algn="ctr">
            <a:solidFill>
              <a:srgbClr val="32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5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911408" y="574675"/>
            <a:ext cx="7288213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679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Internal revenues are an increasingly important source of State funding</a:t>
            </a:r>
            <a:endParaRPr kumimoji="0" lang="en-US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486400" y="1371600"/>
            <a:ext cx="2667000" cy="228600"/>
          </a:xfrm>
          <a:prstGeom prst="rect">
            <a:avLst/>
          </a:prstGeom>
          <a:solidFill>
            <a:srgbClr val="0070C0"/>
          </a:solidFill>
          <a:ln w="2857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rPr>
              <a:t>Notes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486400" y="1600200"/>
            <a:ext cx="2667000" cy="4419600"/>
          </a:xfrm>
          <a:prstGeom prst="rect">
            <a:avLst/>
          </a:prstGeom>
          <a:noFill/>
          <a:ln w="12700" cap="rnd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3038" marR="0" indent="-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1300" dirty="0" smtClean="0">
                <a:latin typeface="Calibri" pitchFamily="34" charset="0"/>
              </a:rPr>
              <a:t>Federal receipts have continued to decline based on the Federation’s reduced  oil earnings</a:t>
            </a:r>
          </a:p>
          <a:p>
            <a:pPr marL="173038" marR="0" indent="-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tabLst/>
            </a:pPr>
            <a:endParaRPr lang="en-US" sz="1300" dirty="0" smtClean="0">
              <a:latin typeface="Calibri" pitchFamily="34" charset="0"/>
            </a:endParaRPr>
          </a:p>
          <a:p>
            <a:pPr marL="173038" marR="0" indent="-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1300" dirty="0" smtClean="0">
                <a:latin typeface="Calibri" pitchFamily="34" charset="0"/>
              </a:rPr>
              <a:t>The oil price decline commenced in June 2014, yet the proportion of statutory allocation receipts as a percentage of federal transfers has been falling since 2012</a:t>
            </a:r>
          </a:p>
          <a:p>
            <a:pPr marL="173038" marR="0" indent="-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</a:pPr>
            <a:endParaRPr lang="en-US" sz="1300" dirty="0" smtClean="0">
              <a:latin typeface="Calibri" pitchFamily="34" charset="0"/>
            </a:endParaRPr>
          </a:p>
          <a:p>
            <a:pPr marL="173038" marR="0" indent="-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en-US" sz="1300" dirty="0" smtClean="0">
                <a:latin typeface="Calibri" pitchFamily="34" charset="0"/>
              </a:rPr>
              <a:t>In 2015, </a:t>
            </a:r>
            <a:r>
              <a:rPr lang="en-US" sz="1300" b="1" dirty="0" smtClean="0">
                <a:latin typeface="Calibri" pitchFamily="34" charset="0"/>
              </a:rPr>
              <a:t>69%</a:t>
            </a:r>
            <a:r>
              <a:rPr lang="en-US" sz="1300" dirty="0" smtClean="0">
                <a:latin typeface="Calibri" pitchFamily="34" charset="0"/>
              </a:rPr>
              <a:t> of the State’s revenues have been generated internally</a:t>
            </a:r>
          </a:p>
          <a:p>
            <a:pPr marL="173038" marR="0" indent="-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tabLst/>
            </a:pPr>
            <a:endParaRPr lang="en-US" sz="1300" dirty="0" smtClean="0">
              <a:latin typeface="Calibri" pitchFamily="34" charset="0"/>
            </a:endParaRPr>
          </a:p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Lagos Internal Revenue Service (LIRS) in turn accounts for </a:t>
            </a:r>
            <a:r>
              <a:rPr lang="en-US" sz="1300" b="1" dirty="0" smtClean="0">
                <a:latin typeface="Calibri" pitchFamily="34" charset="0"/>
              </a:rPr>
              <a:t>86%</a:t>
            </a:r>
            <a:r>
              <a:rPr lang="en-US" sz="1300" dirty="0" smtClean="0">
                <a:latin typeface="Calibri" pitchFamily="34" charset="0"/>
              </a:rPr>
              <a:t> of these revenues</a:t>
            </a:r>
          </a:p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</a:pPr>
            <a:endParaRPr lang="en-US" sz="1300" dirty="0" smtClean="0">
              <a:latin typeface="Calibri" pitchFamily="34" charset="0"/>
            </a:endParaRPr>
          </a:p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PAYE contributed on average, </a:t>
            </a:r>
            <a:r>
              <a:rPr lang="en-US" sz="1300" b="1" dirty="0" smtClean="0">
                <a:latin typeface="Calibri" pitchFamily="34" charset="0"/>
              </a:rPr>
              <a:t>74%</a:t>
            </a:r>
            <a:r>
              <a:rPr lang="en-US" sz="1300" dirty="0" smtClean="0">
                <a:latin typeface="Calibri" pitchFamily="34" charset="0"/>
              </a:rPr>
              <a:t> to LIRS revenues in 2014</a:t>
            </a:r>
          </a:p>
          <a:p>
            <a:pPr marL="173038" indent="-173038" algn="just" eaLnBrk="0" fontAlgn="base" hangingPunct="0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§"/>
            </a:pPr>
            <a:endParaRPr lang="en-US" sz="1300" dirty="0" smtClean="0">
              <a:latin typeface="Calibri" pitchFamily="34" charset="0"/>
            </a:endParaRPr>
          </a:p>
          <a:p>
            <a:pPr marL="173038" marR="0" indent="-17303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</a:pPr>
            <a:endParaRPr kumimoji="0" lang="en-US" sz="1300" b="0" i="0" u="none" strike="noStrike" cap="none" normalizeH="0" dirty="0" smtClean="0">
              <a:ln>
                <a:noFill/>
              </a:ln>
              <a:effectLst/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800" y="6324600"/>
            <a:ext cx="4114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i="1" dirty="0" smtClean="0">
                <a:latin typeface="Calibri" pitchFamily="34" charset="0"/>
              </a:rPr>
              <a:t>Source: LASG Accounts</a:t>
            </a:r>
            <a:endParaRPr lang="en-US" sz="1000" i="1" dirty="0">
              <a:latin typeface="Calibri" pitchFamily="34" charset="0"/>
            </a:endParaRPr>
          </a:p>
        </p:txBody>
      </p:sp>
      <p:graphicFrame>
        <p:nvGraphicFramePr>
          <p:cNvPr id="17" name="Chart 16"/>
          <p:cNvGraphicFramePr/>
          <p:nvPr/>
        </p:nvGraphicFramePr>
        <p:xfrm>
          <a:off x="990600" y="3733800"/>
          <a:ext cx="4191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22"/>
          <p:cNvGraphicFramePr/>
          <p:nvPr/>
        </p:nvGraphicFramePr>
        <p:xfrm>
          <a:off x="914400" y="1295400"/>
          <a:ext cx="4267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08" y="574675"/>
            <a:ext cx="7288213" cy="568325"/>
          </a:xfrm>
        </p:spPr>
        <p:txBody>
          <a:bodyPr/>
          <a:lstStyle/>
          <a:p>
            <a:r>
              <a:rPr lang="en-US" sz="2200" dirty="0" smtClean="0">
                <a:latin typeface="Calibri" pitchFamily="34" charset="0"/>
              </a:rPr>
              <a:t>Success in IGR stimulation lies in the combination of enabling laws and institutional arrangements</a:t>
            </a:r>
            <a:endParaRPr lang="en-US" sz="2200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990600" y="2133600"/>
            <a:ext cx="3048000" cy="3657600"/>
          </a:xfrm>
          <a:prstGeom prst="rect">
            <a:avLst/>
          </a:prstGeom>
          <a:noFill/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lvl="1" indent="-228600" algn="just">
              <a:buFont typeface="Wingdings" pitchFamily="2" charset="2"/>
              <a:buChar char="§"/>
            </a:pPr>
            <a:r>
              <a:rPr lang="en-US" sz="1300" b="1" dirty="0" smtClean="0">
                <a:latin typeface="Calibri" pitchFamily="34" charset="0"/>
              </a:rPr>
              <a:t>Federal laws 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Taxes and Levies - Approved list for collection Act 1998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Stamp duties Act 2004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Personal Income Tax  Act (2004 and 2011 amendments)</a:t>
            </a:r>
          </a:p>
          <a:p>
            <a:pPr marL="515938" lvl="2" indent="-287338" algn="just">
              <a:buFont typeface="Calibri" pitchFamily="34" charset="0"/>
              <a:buChar char="—"/>
            </a:pPr>
            <a:endParaRPr lang="en-US" sz="1300" dirty="0" smtClean="0">
              <a:latin typeface="Calibri" pitchFamily="34" charset="0"/>
            </a:endParaRPr>
          </a:p>
          <a:p>
            <a:pPr marL="228600" lvl="1" indent="-228600" algn="just">
              <a:buFont typeface="Wingdings" pitchFamily="2" charset="2"/>
              <a:buChar char="§"/>
            </a:pPr>
            <a:r>
              <a:rPr lang="en-US" sz="1300" b="1" dirty="0" smtClean="0">
                <a:latin typeface="Calibri" pitchFamily="34" charset="0"/>
              </a:rPr>
              <a:t>State laws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b="1" i="1" dirty="0" smtClean="0">
                <a:latin typeface="Calibri" pitchFamily="34" charset="0"/>
              </a:rPr>
              <a:t>Land Use Charge Law </a:t>
            </a:r>
            <a:r>
              <a:rPr lang="en-US" sz="1300" dirty="0" smtClean="0">
                <a:latin typeface="Calibri" pitchFamily="34" charset="0"/>
              </a:rPr>
              <a:t>2001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Lagos State Tax Administration Law 2006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b="1" i="1" dirty="0" smtClean="0">
                <a:latin typeface="Calibri" pitchFamily="34" charset="0"/>
              </a:rPr>
              <a:t>Hotel Occupancy and Restaurant Consumption Act </a:t>
            </a:r>
            <a:r>
              <a:rPr lang="en-US" sz="1300" dirty="0" smtClean="0">
                <a:latin typeface="Calibri" pitchFamily="34" charset="0"/>
              </a:rPr>
              <a:t>2009 </a:t>
            </a:r>
          </a:p>
          <a:p>
            <a:pPr marL="515938" lvl="2" indent="-287338" algn="just">
              <a:buFont typeface="Calibri" pitchFamily="34" charset="0"/>
              <a:buChar char="—"/>
            </a:pPr>
            <a:endParaRPr lang="en-US" sz="1300" dirty="0" smtClean="0">
              <a:latin typeface="Calibri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181600" y="2133600"/>
            <a:ext cx="3048000" cy="3657600"/>
          </a:xfrm>
          <a:prstGeom prst="rect">
            <a:avLst/>
          </a:prstGeom>
          <a:noFill/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lvl="1" indent="-228600" algn="just"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Lagos Internal Revenue Service (LIRS)</a:t>
            </a:r>
          </a:p>
          <a:p>
            <a:pPr marL="228600" lvl="1" indent="-228600" algn="just"/>
            <a:endParaRPr lang="en-US" sz="1300" dirty="0" smtClean="0">
              <a:latin typeface="Calibri" pitchFamily="34" charset="0"/>
            </a:endParaRPr>
          </a:p>
          <a:p>
            <a:pPr marL="228600" lvl="1" indent="-228600" algn="just"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Ministries, Departments and Agencies (MDAs)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Ministry of Finance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Ministries of Education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Ministries of Health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Ministries of Physical Planning and Urban Development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Lands Bureau</a:t>
            </a:r>
          </a:p>
          <a:p>
            <a:pPr marL="515938" lvl="2" indent="-287338" algn="just">
              <a:buFont typeface="Calibri" pitchFamily="34" charset="0"/>
              <a:buChar char="—"/>
            </a:pPr>
            <a:r>
              <a:rPr lang="en-US" sz="1300" dirty="0" smtClean="0">
                <a:latin typeface="Calibri" pitchFamily="34" charset="0"/>
              </a:rPr>
              <a:t>Lagos State High and Magistrate Courts</a:t>
            </a:r>
          </a:p>
          <a:p>
            <a:pPr marL="228600" lvl="1" indent="-228600" algn="just">
              <a:buFont typeface="Wingdings" pitchFamily="2" charset="2"/>
              <a:buChar char="§"/>
            </a:pPr>
            <a:endParaRPr lang="en-US" sz="1300" dirty="0" smtClean="0">
              <a:latin typeface="Calibri" pitchFamily="34" charset="0"/>
            </a:endParaRPr>
          </a:p>
          <a:p>
            <a:pPr marL="228600" lvl="1" indent="-228600" algn="just">
              <a:buFont typeface="Wingdings" pitchFamily="2" charset="2"/>
              <a:buChar char="§"/>
            </a:pPr>
            <a:r>
              <a:rPr lang="en-US" sz="1300" dirty="0" smtClean="0">
                <a:latin typeface="Calibri" pitchFamily="34" charset="0"/>
              </a:rPr>
              <a:t>Parastatals (Water, Sanitation, etc.), Lagos State Traffic Management Authority (LASTMA), the State High and Magistrate Courts, etc.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90600" y="1828800"/>
            <a:ext cx="3048000" cy="304800"/>
          </a:xfrm>
          <a:prstGeom prst="rect">
            <a:avLst/>
          </a:prstGeom>
          <a:solidFill>
            <a:srgbClr val="0070C0"/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Enabling</a:t>
            </a:r>
            <a:r>
              <a:rPr kumimoji="0" lang="en-US" sz="13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 Laws </a:t>
            </a: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181600" y="1828800"/>
            <a:ext cx="3048000" cy="304800"/>
          </a:xfrm>
          <a:prstGeom prst="rect">
            <a:avLst/>
          </a:prstGeom>
          <a:solidFill>
            <a:srgbClr val="0070C0"/>
          </a:solidFill>
          <a:ln w="2857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300" dirty="0" smtClean="0">
                <a:solidFill>
                  <a:schemeClr val="bg1"/>
                </a:solidFill>
                <a:latin typeface="Trebuchet MS" pitchFamily="34" charset="0"/>
              </a:rPr>
              <a:t>Institutional Arrangements</a:t>
            </a:r>
            <a:endParaRPr kumimoji="0" lang="en-US" sz="13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37" name="Hexagon 36"/>
          <p:cNvSpPr/>
          <p:nvPr/>
        </p:nvSpPr>
        <p:spPr bwMode="auto">
          <a:xfrm>
            <a:off x="3886201" y="2497660"/>
            <a:ext cx="1473200" cy="1905000"/>
          </a:xfrm>
          <a:prstGeom prst="hexagon">
            <a:avLst/>
          </a:prstGeom>
          <a:solidFill>
            <a:schemeClr val="tx1">
              <a:lumMod val="95000"/>
              <a:lumOff val="5000"/>
            </a:schemeClr>
          </a:solidFill>
          <a:ln w="28575" cap="rnd" cmpd="sng" algn="ctr">
            <a:solidFill>
              <a:schemeClr val="tx1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EFFE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rebuchet MS" pitchFamily="34" charset="0"/>
              </a:rPr>
              <a:t>CTIVE TAXATION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rebuchet MS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04898" y="1295400"/>
            <a:ext cx="3056939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/>
            <a:r>
              <a:rPr lang="en-US" sz="1300" b="1" u="sng" dirty="0" smtClean="0">
                <a:latin typeface="Calibri" pitchFamily="34" charset="0"/>
              </a:rPr>
              <a:t>Legal framework for IGR in Lagos State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105400" y="1295400"/>
            <a:ext cx="32766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300" b="1" u="sng" dirty="0" smtClean="0">
                <a:latin typeface="Calibri" pitchFamily="34" charset="0"/>
              </a:rPr>
              <a:t>Institutional arrangements for IGR collection</a:t>
            </a: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Necessity was the driving factor behind  LASG’s concerted drive to build its internal revenue base</a:t>
            </a:r>
            <a:endParaRPr lang="en-US" sz="2200" dirty="0"/>
          </a:p>
        </p:txBody>
      </p:sp>
      <p:sp>
        <p:nvSpPr>
          <p:cNvPr id="5" name="Oval 4"/>
          <p:cNvSpPr/>
          <p:nvPr/>
        </p:nvSpPr>
        <p:spPr bwMode="auto">
          <a:xfrm>
            <a:off x="838200" y="1371600"/>
            <a:ext cx="1127177" cy="1037909"/>
          </a:xfrm>
          <a:prstGeom prst="ellipse">
            <a:avLst/>
          </a:prstGeom>
          <a:solidFill>
            <a:srgbClr val="3270C0"/>
          </a:solidFill>
          <a:ln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</a:rPr>
              <a:t>1</a:t>
            </a:r>
          </a:p>
        </p:txBody>
      </p:sp>
      <p:pic>
        <p:nvPicPr>
          <p:cNvPr id="6" name="Picture 3" descr="C:\Documents and Settings\rgould\Desktop\reflecti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5104166">
            <a:off x="708028" y="1524428"/>
            <a:ext cx="797887" cy="81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698243" y="2987448"/>
            <a:ext cx="5607557" cy="11727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lIns="54000" tIns="54000" rIns="54000" bIns="54000" anchor="ctr"/>
          <a:lstStyle/>
          <a:p>
            <a:pPr marL="228600" indent="-228600" algn="just">
              <a:spcBef>
                <a:spcPct val="40000"/>
              </a:spcBef>
              <a:buFont typeface="Arial" pitchFamily="34" charset="0"/>
              <a:buChar char="•"/>
            </a:pPr>
            <a:r>
              <a:rPr lang="en-US" sz="1500" dirty="0" smtClean="0">
                <a:latin typeface="+mj-lt"/>
                <a:cs typeface="Arial" pitchFamily="34" charset="0"/>
              </a:rPr>
              <a:t>Public investment in Power, Agriculture, Transport and Housing (PATH) to meet increasing demand from rapid population growth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1301204" y="2768349"/>
            <a:ext cx="1127177" cy="1037909"/>
          </a:xfrm>
          <a:prstGeom prst="ellipse">
            <a:avLst/>
          </a:prstGeom>
          <a:solidFill>
            <a:srgbClr val="3270C0"/>
          </a:solidFill>
          <a:ln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u="none" strike="noStrike" cap="none" normalizeH="0" baseline="0" dirty="0" smtClean="0">
                <a:ln>
                  <a:noFill/>
                </a:ln>
                <a:effectLst/>
                <a:latin typeface="Trebuchet MS" pitchFamily="34" charset="0"/>
              </a:rPr>
              <a:t>2</a:t>
            </a:r>
          </a:p>
        </p:txBody>
      </p:sp>
      <p:pic>
        <p:nvPicPr>
          <p:cNvPr id="13" name="Picture 3" descr="C:\Documents and Settings\rgould\Desktop\reflectio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534347">
            <a:off x="1611147" y="2697640"/>
            <a:ext cx="784510" cy="81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74337" y="1413932"/>
            <a:ext cx="5975747" cy="10046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lIns="54000" tIns="54000" rIns="54000" bIns="54000" anchor="ctr"/>
          <a:lstStyle/>
          <a:p>
            <a:pPr marL="228600" indent="-228600" algn="just">
              <a:spcBef>
                <a:spcPct val="40000"/>
              </a:spcBef>
              <a:buFont typeface="Wingdings" pitchFamily="2" charset="2"/>
              <a:buChar char="§"/>
            </a:pPr>
            <a:r>
              <a:rPr lang="en-US" sz="1500" dirty="0" smtClean="0">
                <a:latin typeface="+mj-lt"/>
                <a:cs typeface="Arial" pitchFamily="34" charset="0"/>
              </a:rPr>
              <a:t>Federal withholding of statutory allocation to Lagos State council’s 2004-2008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3000" y="4724400"/>
            <a:ext cx="701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en-GB" b="1" dirty="0" smtClean="0">
                <a:latin typeface="Calibri" pitchFamily="34" charset="0"/>
              </a:rPr>
              <a:t>The LASG has embarked upon the reform of tax policy and administration since 2000 – whilst recording successes year after year, Lagos’ current state was facilitated by actions taken 15 years ago</a:t>
            </a:r>
          </a:p>
        </p:txBody>
      </p:sp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Prior to 2010 the foundation was laid for much of the progress being realized even today</a:t>
            </a:r>
            <a:endParaRPr lang="en-US" sz="2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316666"/>
              </p:ext>
            </p:extLst>
          </p:nvPr>
        </p:nvGraphicFramePr>
        <p:xfrm>
          <a:off x="914400" y="1371600"/>
          <a:ext cx="7239000" cy="46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2675"/>
                <a:gridCol w="4886325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Reform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Effect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Calibri" pitchFamily="34" charset="0"/>
                        </a:rPr>
                        <a:t>Semi-autonomy of LIRS in 2007  </a:t>
                      </a:r>
                      <a:endParaRPr lang="en-US" sz="1200" b="1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2" indent="-169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Calibri" pitchFamily="34" charset="0"/>
                        <a:buChar char="—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Freedom to hire skilled technicians and invest in technology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Calibri" pitchFamily="34" charset="0"/>
                        </a:rPr>
                        <a:t>Simplification of tax collection and payments </a:t>
                      </a:r>
                      <a:r>
                        <a:rPr lang="en-US" sz="1200" dirty="0" smtClean="0">
                          <a:latin typeface="Calibri" pitchFamily="34" charset="0"/>
                        </a:rPr>
                        <a:t>:</a:t>
                      </a:r>
                    </a:p>
                    <a:p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2" indent="-16986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dirty="0" smtClean="0">
                          <a:latin typeface="Calibri" pitchFamily="34" charset="0"/>
                        </a:rPr>
                        <a:t>Lagos State Electronic Banking System of Revenue Cycle Management</a:t>
                      </a:r>
                    </a:p>
                    <a:p>
                      <a:pPr marL="228600" lvl="2" indent="-16986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dirty="0" smtClean="0">
                          <a:latin typeface="Calibri" pitchFamily="34" charset="0"/>
                        </a:rPr>
                        <a:t>Issuance of  Tax Identification Number (TIN)</a:t>
                      </a:r>
                    </a:p>
                    <a:p>
                      <a:pPr marL="228600" lvl="2" indent="-169863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dirty="0" smtClean="0">
                          <a:latin typeface="Calibri" pitchFamily="34" charset="0"/>
                        </a:rPr>
                        <a:t>Payments of tax and revenue via banks, issuance of electronic receipts and Electronic Tax Clearance certificates (e-TCC)</a:t>
                      </a:r>
                      <a:endParaRPr lang="en-US" sz="12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alibri" pitchFamily="34" charset="0"/>
                        </a:rPr>
                        <a:t>Self-assessment and tax payment </a:t>
                      </a:r>
                      <a:endParaRPr lang="en-US" sz="12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2" indent="-169863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Administered through 1,200 bank branches – TS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 reconciles amounts daily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– and 36 LIRS Tax Stations that issue automated receipts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alibri" pitchFamily="34" charset="0"/>
                        </a:rPr>
                        <a:t>Constant Taxpayers’ Education and Enlighten campaign </a:t>
                      </a:r>
                      <a:endParaRPr lang="en-US" sz="12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2" indent="-169863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Tax Stakeholders’ Conferences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Calibri" pitchFamily="34" charset="0"/>
                        </a:rPr>
                        <a:t>Enforce tax compliance</a:t>
                      </a:r>
                      <a:endParaRPr lang="en-US" sz="12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2" indent="-169863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LIRS power to issue notices, distrain tax defaulters; prosecute tax defaulters by the Lagos State Attorney General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Comprehensive training for tax officers</a:t>
                      </a:r>
                      <a:endParaRPr lang="en-US" sz="12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2" indent="-169863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dirty="0" smtClean="0">
                          <a:latin typeface="Calibri" pitchFamily="34" charset="0"/>
                        </a:rPr>
                        <a:t>LIRS Training School and Professionalization of tax officers through Chartered Institute of Taxation of Nigeria 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Taxing the informal sector</a:t>
                      </a:r>
                      <a:endParaRPr lang="en-US" sz="1200" b="1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2" indent="-169863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Opened 40 Mini tax offices in major markets; </a:t>
                      </a:r>
                    </a:p>
                    <a:p>
                      <a:pPr marL="228600" lvl="2" indent="-169863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Established 40 Tax Education and Enlighten Team (TEET) that pay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regular visits to taxpayers to educate, assess, and check taxpayers; </a:t>
                      </a:r>
                    </a:p>
                    <a:p>
                      <a:pPr marL="228600" lvl="2" indent="-169863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Calibri" pitchFamily="34" charset="0"/>
                        <a:buChar char="—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Established Informal Sector (Professional) Unit to meet the peculiar tax assessments of professionals in private practice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735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_TOP" val="99.875"/>
  <p:tag name="FAS_LEFT" val="395.625"/>
  <p:tag name="FAS_HEIGHT" val="192.75"/>
  <p:tag name="FAS_WIDTH" val="362.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_TOP" val="99.875"/>
  <p:tag name="FAS_LEFT" val="395.625"/>
  <p:tag name="FAS_HEIGHT" val="192.75"/>
  <p:tag name="FAS_WIDTH" val="362.875"/>
</p:tagLst>
</file>

<file path=ppt/theme/theme1.xml><?xml version="1.0" encoding="utf-8"?>
<a:theme xmlns:a="http://schemas.openxmlformats.org/drawingml/2006/main" name="1_US98Book">
  <a:themeElements>
    <a:clrScheme name="US98Book 3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0051BA"/>
      </a:accent1>
      <a:accent2>
        <a:srgbClr val="00997C"/>
      </a:accent2>
      <a:accent3>
        <a:srgbClr val="FFFFFF"/>
      </a:accent3>
      <a:accent4>
        <a:srgbClr val="000000"/>
      </a:accent4>
      <a:accent5>
        <a:srgbClr val="AAB3D9"/>
      </a:accent5>
      <a:accent6>
        <a:srgbClr val="008A70"/>
      </a:accent6>
      <a:hlink>
        <a:srgbClr val="C6A00C"/>
      </a:hlink>
      <a:folHlink>
        <a:srgbClr val="931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>
            <a:alpha val="50000"/>
          </a:schemeClr>
        </a:solidFill>
        <a:ln w="28575" cap="rnd" cmpd="sng" algn="ctr">
          <a:solidFill>
            <a:srgbClr val="931638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>
            <a:alpha val="50000"/>
          </a:schemeClr>
        </a:solidFill>
        <a:ln w="28575" cap="rnd" cmpd="sng" algn="ctr">
          <a:solidFill>
            <a:srgbClr val="931638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US98Book 1">
        <a:dk1>
          <a:srgbClr val="969696"/>
        </a:dk1>
        <a:lt1>
          <a:srgbClr val="FFFFFF"/>
        </a:lt1>
        <a:dk2>
          <a:srgbClr val="001E8F"/>
        </a:dk2>
        <a:lt2>
          <a:srgbClr val="FFFFFF"/>
        </a:lt2>
        <a:accent1>
          <a:srgbClr val="4684FF"/>
        </a:accent1>
        <a:accent2>
          <a:srgbClr val="28C82D"/>
        </a:accent2>
        <a:accent3>
          <a:srgbClr val="AAABC6"/>
        </a:accent3>
        <a:accent4>
          <a:srgbClr val="DADADA"/>
        </a:accent4>
        <a:accent5>
          <a:srgbClr val="B0C2FF"/>
        </a:accent5>
        <a:accent6>
          <a:srgbClr val="23B528"/>
        </a:accent6>
        <a:hlink>
          <a:srgbClr val="99B914"/>
        </a:hlink>
        <a:folHlink>
          <a:srgbClr val="6E4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98Book 2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666666"/>
        </a:accent1>
        <a:accent2>
          <a:srgbClr val="999999"/>
        </a:accent2>
        <a:accent3>
          <a:srgbClr val="FFFFFF"/>
        </a:accent3>
        <a:accent4>
          <a:srgbClr val="000000"/>
        </a:accent4>
        <a:accent5>
          <a:srgbClr val="B8B8B8"/>
        </a:accent5>
        <a:accent6>
          <a:srgbClr val="8A8A8A"/>
        </a:accent6>
        <a:hlink>
          <a:srgbClr val="CCCCCC"/>
        </a:hlink>
        <a:folHlink>
          <a:srgbClr val="E6E6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98Book 3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0051BA"/>
        </a:accent1>
        <a:accent2>
          <a:srgbClr val="00997C"/>
        </a:accent2>
        <a:accent3>
          <a:srgbClr val="FFFFFF"/>
        </a:accent3>
        <a:accent4>
          <a:srgbClr val="000000"/>
        </a:accent4>
        <a:accent5>
          <a:srgbClr val="AAB3D9"/>
        </a:accent5>
        <a:accent6>
          <a:srgbClr val="008A70"/>
        </a:accent6>
        <a:hlink>
          <a:srgbClr val="C6A00C"/>
        </a:hlink>
        <a:folHlink>
          <a:srgbClr val="9316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27924</TotalTime>
  <Words>1282</Words>
  <Application>Microsoft Office PowerPoint</Application>
  <PresentationFormat>On-screen Show (4:3)</PresentationFormat>
  <Paragraphs>185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1_US98Book</vt:lpstr>
      <vt:lpstr>PowerPoint Presentation</vt:lpstr>
      <vt:lpstr>Contents</vt:lpstr>
      <vt:lpstr>Declining oil prices have had an adverse impact on Nigeria’s economy</vt:lpstr>
      <vt:lpstr>Overview of LASG revenue streams</vt:lpstr>
      <vt:lpstr>Despite progress made as regards taxation, Lagos is still not fulfilling its potential</vt:lpstr>
      <vt:lpstr>PowerPoint Presentation</vt:lpstr>
      <vt:lpstr>Success in IGR stimulation lies in the combination of enabling laws and institutional arrangements</vt:lpstr>
      <vt:lpstr>Necessity was the driving factor behind  LASG’s concerted drive to build its internal revenue base</vt:lpstr>
      <vt:lpstr>Prior to 2010 the foundation was laid for much of the progress being realized even today</vt:lpstr>
      <vt:lpstr>This foundation has been built upon in the last four years in the following ways</vt:lpstr>
      <vt:lpstr>Specific Results</vt:lpstr>
      <vt:lpstr>The State is maintaining momentum through initiating further initiatives</vt:lpstr>
      <vt:lpstr>Challenges and issues</vt:lpstr>
      <vt:lpstr>Key success factors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Alli</dc:creator>
  <cp:lastModifiedBy>Chioma</cp:lastModifiedBy>
  <cp:revision>2579</cp:revision>
  <cp:lastPrinted>2014-08-15T12:41:48Z</cp:lastPrinted>
  <dcterms:created xsi:type="dcterms:W3CDTF">2013-05-10T11:21:55Z</dcterms:created>
  <dcterms:modified xsi:type="dcterms:W3CDTF">2016-03-18T08:11:48Z</dcterms:modified>
</cp:coreProperties>
</file>